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5" r:id="rId1"/>
  </p:sldMasterIdLst>
  <p:notesMasterIdLst>
    <p:notesMasterId r:id="rId33"/>
  </p:notesMasterIdLst>
  <p:sldIdLst>
    <p:sldId id="256" r:id="rId2"/>
    <p:sldId id="345" r:id="rId3"/>
    <p:sldId id="380" r:id="rId4"/>
    <p:sldId id="340" r:id="rId5"/>
    <p:sldId id="343" r:id="rId6"/>
    <p:sldId id="392" r:id="rId7"/>
    <p:sldId id="347" r:id="rId8"/>
    <p:sldId id="381" r:id="rId9"/>
    <p:sldId id="397" r:id="rId10"/>
    <p:sldId id="391" r:id="rId11"/>
    <p:sldId id="382" r:id="rId12"/>
    <p:sldId id="369" r:id="rId13"/>
    <p:sldId id="375" r:id="rId14"/>
    <p:sldId id="377" r:id="rId15"/>
    <p:sldId id="396" r:id="rId16"/>
    <p:sldId id="384" r:id="rId17"/>
    <p:sldId id="372" r:id="rId18"/>
    <p:sldId id="398" r:id="rId19"/>
    <p:sldId id="385" r:id="rId20"/>
    <p:sldId id="386" r:id="rId21"/>
    <p:sldId id="394" r:id="rId22"/>
    <p:sldId id="388" r:id="rId23"/>
    <p:sldId id="389" r:id="rId24"/>
    <p:sldId id="373" r:id="rId25"/>
    <p:sldId id="351" r:id="rId26"/>
    <p:sldId id="393" r:id="rId27"/>
    <p:sldId id="390" r:id="rId28"/>
    <p:sldId id="366" r:id="rId29"/>
    <p:sldId id="365" r:id="rId30"/>
    <p:sldId id="379" r:id="rId31"/>
    <p:sldId id="395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B7DD"/>
    <a:srgbClr val="0168B7"/>
    <a:srgbClr val="FFFF99"/>
    <a:srgbClr val="4E4E4E"/>
    <a:srgbClr val="919191"/>
    <a:srgbClr val="FF3333"/>
    <a:srgbClr val="FFB733"/>
    <a:srgbClr val="FFFFFF"/>
    <a:srgbClr val="339933"/>
    <a:srgbClr val="2E2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3" autoAdjust="0"/>
    <p:restoredTop sz="89532" autoAdjust="0"/>
  </p:normalViewPr>
  <p:slideViewPr>
    <p:cSldViewPr snapToGrid="0">
      <p:cViewPr>
        <p:scale>
          <a:sx n="66" d="100"/>
          <a:sy n="66" d="100"/>
        </p:scale>
        <p:origin x="2117" y="68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0ED6D3-EE83-4737-9D59-9FF11C93F49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EC1EF42-206F-41B5-BDB3-0435E827E8B7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C91C391E-3102-4EB2-810C-A9B5C8087C4A}" type="parTrans" cxnId="{F4172EED-7A35-426F-A651-1DFD5D793C74}">
      <dgm:prSet/>
      <dgm:spPr/>
      <dgm:t>
        <a:bodyPr/>
        <a:lstStyle/>
        <a:p>
          <a:pPr latinLnBrk="1"/>
          <a:endParaRPr lang="ko-KR" altLang="en-US"/>
        </a:p>
      </dgm:t>
    </dgm:pt>
    <dgm:pt modelId="{DF851770-DBC3-43B6-85EB-6FE8F333FF61}" type="sibTrans" cxnId="{F4172EED-7A35-426F-A651-1DFD5D793C74}">
      <dgm:prSet/>
      <dgm:spPr/>
      <dgm:t>
        <a:bodyPr/>
        <a:lstStyle/>
        <a:p>
          <a:pPr latinLnBrk="1"/>
          <a:endParaRPr lang="ko-KR" altLang="en-US"/>
        </a:p>
      </dgm:t>
    </dgm:pt>
    <dgm:pt modelId="{6C2B4A1D-3C76-45C6-B8C1-83C964A8ED4E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서울은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25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개의 자치구가 있으며 구별로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개씩 설치되어 </a:t>
          </a:r>
          <a:r>
            <a:rPr lang="ko-KR" altLang="en-US" sz="1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있음</a:t>
          </a:r>
          <a:r>
            <a:rPr lang="en-US" altLang="ko-KR" sz="1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. </a:t>
          </a:r>
          <a:r>
            <a:rPr lang="ko-KR" altLang="en-US" sz="1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총 </a:t>
          </a:r>
          <a:r>
            <a:rPr lang="en-US" altLang="ko-KR" sz="1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50</a:t>
          </a:r>
          <a:r>
            <a:rPr lang="ko-KR" altLang="en-US" sz="1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endParaRPr lang="ko-KR" altLang="en-US" sz="1400" dirty="0">
            <a:latin typeface="나눔스퀘어_ac ExtraBold" panose="020B0600000101010101" pitchFamily="50" charset="-127"/>
            <a:ea typeface="나눔스퀘어_ac ExtraBold" panose="020B0600000101010101" pitchFamily="50" charset="-127"/>
          </a:endParaRPr>
        </a:p>
      </dgm:t>
    </dgm:pt>
    <dgm:pt modelId="{C63BE199-4DC5-46B7-8A7F-7A90324F994B}" type="parTrans" cxnId="{60E981F8-5D12-458C-A5B2-8CF8C603BDF2}">
      <dgm:prSet/>
      <dgm:spPr/>
      <dgm:t>
        <a:bodyPr/>
        <a:lstStyle/>
        <a:p>
          <a:pPr latinLnBrk="1"/>
          <a:endParaRPr lang="ko-KR" altLang="en-US"/>
        </a:p>
      </dgm:t>
    </dgm:pt>
    <dgm:pt modelId="{B4AF8E49-DBEC-44CF-8CA8-9A17C92738FD}" type="sibTrans" cxnId="{60E981F8-5D12-458C-A5B2-8CF8C603BDF2}">
      <dgm:prSet/>
      <dgm:spPr/>
      <dgm:t>
        <a:bodyPr/>
        <a:lstStyle/>
        <a:p>
          <a:pPr latinLnBrk="1"/>
          <a:endParaRPr lang="ko-KR" altLang="en-US"/>
        </a:p>
      </dgm:t>
    </dgm:pt>
    <dgm:pt modelId="{35B9DB51-3D06-4215-B33D-F8AB2F5780E8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FA80A18C-5324-4E19-A98F-444BA22620B0}" type="parTrans" cxnId="{B7B1DDCD-D4AB-4BE8-A439-56840C0953F5}">
      <dgm:prSet/>
      <dgm:spPr/>
      <dgm:t>
        <a:bodyPr/>
        <a:lstStyle/>
        <a:p>
          <a:pPr latinLnBrk="1"/>
          <a:endParaRPr lang="ko-KR" altLang="en-US"/>
        </a:p>
      </dgm:t>
    </dgm:pt>
    <dgm:pt modelId="{9E2278F0-054D-467C-8AC0-3438A8FCE7EE}" type="sibTrans" cxnId="{B7B1DDCD-D4AB-4BE8-A439-56840C0953F5}">
      <dgm:prSet/>
      <dgm:spPr/>
      <dgm:t>
        <a:bodyPr/>
        <a:lstStyle/>
        <a:p>
          <a:pPr latinLnBrk="1"/>
          <a:endParaRPr lang="ko-KR" altLang="en-US"/>
        </a:p>
      </dgm:t>
    </dgm:pt>
    <dgm:pt modelId="{92F5F060-3F5E-4CB4-AF51-9EE1A49A4D0F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3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(</a:t>
          </a:r>
          <a:r>
            <a:rPr lang="ko-KR" altLang="en-US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공원</a:t>
          </a:r>
          <a:r>
            <a:rPr lang="en-US" altLang="ko-KR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수변부</a:t>
          </a:r>
          <a:r>
            <a:rPr lang="en-US" altLang="ko-KR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주거지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)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로 분류</a:t>
          </a:r>
        </a:p>
      </dgm:t>
    </dgm:pt>
    <dgm:pt modelId="{3631F602-BDFC-4B87-B41F-B1266D888AA4}" type="parTrans" cxnId="{98C8CBE1-F1DE-415D-804C-7A82ECB518CC}">
      <dgm:prSet/>
      <dgm:spPr/>
      <dgm:t>
        <a:bodyPr/>
        <a:lstStyle/>
        <a:p>
          <a:pPr latinLnBrk="1"/>
          <a:endParaRPr lang="ko-KR" altLang="en-US"/>
        </a:p>
      </dgm:t>
    </dgm:pt>
    <dgm:pt modelId="{911812A2-7D65-44AA-9200-F6C216B17752}" type="sibTrans" cxnId="{98C8CBE1-F1DE-415D-804C-7A82ECB518CC}">
      <dgm:prSet/>
      <dgm:spPr/>
      <dgm:t>
        <a:bodyPr/>
        <a:lstStyle/>
        <a:p>
          <a:pPr latinLnBrk="1"/>
          <a:endParaRPr lang="ko-KR" altLang="en-US"/>
        </a:p>
      </dgm:t>
    </dgm:pt>
    <dgm:pt modelId="{AA09AA25-9432-4741-A086-CA093C28A288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54C4712-E66A-457E-80DF-E636298F7913}" type="parTrans" cxnId="{2AC384FE-2194-4903-8330-489A620C006A}">
      <dgm:prSet/>
      <dgm:spPr/>
      <dgm:t>
        <a:bodyPr/>
        <a:lstStyle/>
        <a:p>
          <a:pPr latinLnBrk="1"/>
          <a:endParaRPr lang="ko-KR" altLang="en-US"/>
        </a:p>
      </dgm:t>
    </dgm:pt>
    <dgm:pt modelId="{43E7B0AC-7DE3-4AC1-99C4-320D964F7DB4}" type="sibTrans" cxnId="{2AC384FE-2194-4903-8330-489A620C006A}">
      <dgm:prSet/>
      <dgm:spPr/>
      <dgm:t>
        <a:bodyPr/>
        <a:lstStyle/>
        <a:p>
          <a:pPr latinLnBrk="1"/>
          <a:endParaRPr lang="ko-KR" altLang="en-US"/>
        </a:p>
      </dgm:t>
    </dgm:pt>
    <dgm:pt modelId="{40CE6E3C-8718-4995-B0A6-A9D4F30C6970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설치 현황 시각화 자료를 통해 구별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타입별로 골고루 설치되어 있어 서울 전역의 모기 발생량을 분석하기에 적합하다고 판단</a:t>
          </a:r>
        </a:p>
      </dgm:t>
    </dgm:pt>
    <dgm:pt modelId="{B7B7828F-F3EF-43CA-8BAD-83134BA51C28}" type="parTrans" cxnId="{83045C24-975F-4376-A362-6ABAE920C7FE}">
      <dgm:prSet/>
      <dgm:spPr/>
      <dgm:t>
        <a:bodyPr/>
        <a:lstStyle/>
        <a:p>
          <a:pPr latinLnBrk="1"/>
          <a:endParaRPr lang="ko-KR" altLang="en-US"/>
        </a:p>
      </dgm:t>
    </dgm:pt>
    <dgm:pt modelId="{8C94EE39-3B0F-499B-8287-87613637A0A4}" type="sibTrans" cxnId="{83045C24-975F-4376-A362-6ABAE920C7FE}">
      <dgm:prSet/>
      <dgm:spPr/>
      <dgm:t>
        <a:bodyPr/>
        <a:lstStyle/>
        <a:p>
          <a:pPr latinLnBrk="1"/>
          <a:endParaRPr lang="ko-KR" altLang="en-US"/>
        </a:p>
      </dgm:t>
    </dgm:pt>
    <dgm:pt modelId="{F049D05B-13D4-4224-9ACD-1045704AC997}" type="pres">
      <dgm:prSet presAssocID="{EF0ED6D3-EE83-4737-9D59-9FF11C93F49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A1F2E2-056B-44EA-A7F9-B5CA2850CF05}" type="pres">
      <dgm:prSet presAssocID="{8EC1EF42-206F-41B5-BDB3-0435E827E8B7}" presName="composite" presStyleCnt="0"/>
      <dgm:spPr/>
    </dgm:pt>
    <dgm:pt modelId="{68D38900-BE08-4F0B-B138-C18B70A83506}" type="pres">
      <dgm:prSet presAssocID="{8EC1EF42-206F-41B5-BDB3-0435E827E8B7}" presName="parentText" presStyleLbl="alignNode1" presStyleIdx="0" presStyleCnt="3" custLinFactNeighborX="-11930" custLinFactNeighborY="-6881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FA6B19-0148-4FBA-930F-9BB6B4640E99}" type="pres">
      <dgm:prSet presAssocID="{8EC1EF42-206F-41B5-BDB3-0435E827E8B7}" presName="descendantText" presStyleLbl="alignAcc1" presStyleIdx="0" presStyleCnt="3" custScaleY="305851" custLinFactY="-18958" custLinFactNeighborX="156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17FFF9-6AFE-4C5C-8F09-CCE1135BF47C}" type="pres">
      <dgm:prSet presAssocID="{DF851770-DBC3-43B6-85EB-6FE8F333FF61}" presName="sp" presStyleCnt="0"/>
      <dgm:spPr/>
    </dgm:pt>
    <dgm:pt modelId="{5BD5B897-18ED-4684-9328-77A4FBA07D0E}" type="pres">
      <dgm:prSet presAssocID="{35B9DB51-3D06-4215-B33D-F8AB2F5780E8}" presName="composite" presStyleCnt="0"/>
      <dgm:spPr/>
    </dgm:pt>
    <dgm:pt modelId="{16BE58C2-D75B-4349-BB41-D4701ABB7EA8}" type="pres">
      <dgm:prSet presAssocID="{35B9DB51-3D06-4215-B33D-F8AB2F5780E8}" presName="parentText" presStyleLbl="alignNode1" presStyleIdx="1" presStyleCnt="3" custLinFactNeighborX="-11930" custLinFactNeighborY="-1801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14310C-AE6D-430A-80EE-D0400635A4D5}" type="pres">
      <dgm:prSet presAssocID="{35B9DB51-3D06-4215-B33D-F8AB2F5780E8}" presName="descendantText" presStyleLbl="alignAcc1" presStyleIdx="1" presStyleCnt="3" custScaleY="239293" custLinFactNeighborX="227" custLinFactNeighborY="-1214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ED16A1-028C-42C7-A02A-4EAB61A1EF7F}" type="pres">
      <dgm:prSet presAssocID="{9E2278F0-054D-467C-8AC0-3438A8FCE7EE}" presName="sp" presStyleCnt="0"/>
      <dgm:spPr/>
    </dgm:pt>
    <dgm:pt modelId="{7480645B-116A-4D56-8B95-53B221F74EA2}" type="pres">
      <dgm:prSet presAssocID="{AA09AA25-9432-4741-A086-CA093C28A288}" presName="composite" presStyleCnt="0"/>
      <dgm:spPr/>
    </dgm:pt>
    <dgm:pt modelId="{15CDD298-BDD7-4220-86D5-C8F12AFE0D54}" type="pres">
      <dgm:prSet presAssocID="{AA09AA25-9432-4741-A086-CA093C28A288}" presName="parentText" presStyleLbl="alignNode1" presStyleIdx="2" presStyleCnt="3" custLinFactNeighborX="-27956" custLinFactNeighborY="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AB713A-F957-49BB-8EAB-CB970BEA88BB}" type="pres">
      <dgm:prSet presAssocID="{AA09AA25-9432-4741-A086-CA093C28A288}" presName="descendantText" presStyleLbl="alignAcc1" presStyleIdx="2" presStyleCnt="3" custScaleX="100625" custScaleY="504282" custLinFactNeighborX="259" custLinFactNeighborY="4545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9E959D1-A382-4EB4-B280-320C14DF70BA}" type="presOf" srcId="{EF0ED6D3-EE83-4737-9D59-9FF11C93F492}" destId="{F049D05B-13D4-4224-9ACD-1045704AC997}" srcOrd="0" destOrd="0" presId="urn:microsoft.com/office/officeart/2005/8/layout/chevron2"/>
    <dgm:cxn modelId="{2AC384FE-2194-4903-8330-489A620C006A}" srcId="{EF0ED6D3-EE83-4737-9D59-9FF11C93F492}" destId="{AA09AA25-9432-4741-A086-CA093C28A288}" srcOrd="2" destOrd="0" parTransId="{554C4712-E66A-457E-80DF-E636298F7913}" sibTransId="{43E7B0AC-7DE3-4AC1-99C4-320D964F7DB4}"/>
    <dgm:cxn modelId="{98C8CBE1-F1DE-415D-804C-7A82ECB518CC}" srcId="{35B9DB51-3D06-4215-B33D-F8AB2F5780E8}" destId="{92F5F060-3F5E-4CB4-AF51-9EE1A49A4D0F}" srcOrd="0" destOrd="0" parTransId="{3631F602-BDFC-4B87-B41F-B1266D888AA4}" sibTransId="{911812A2-7D65-44AA-9200-F6C216B17752}"/>
    <dgm:cxn modelId="{F4172EED-7A35-426F-A651-1DFD5D793C74}" srcId="{EF0ED6D3-EE83-4737-9D59-9FF11C93F492}" destId="{8EC1EF42-206F-41B5-BDB3-0435E827E8B7}" srcOrd="0" destOrd="0" parTransId="{C91C391E-3102-4EB2-810C-A9B5C8087C4A}" sibTransId="{DF851770-DBC3-43B6-85EB-6FE8F333FF61}"/>
    <dgm:cxn modelId="{0DA22914-F041-4CAB-93EA-2B0DDF74847B}" type="presOf" srcId="{35B9DB51-3D06-4215-B33D-F8AB2F5780E8}" destId="{16BE58C2-D75B-4349-BB41-D4701ABB7EA8}" srcOrd="0" destOrd="0" presId="urn:microsoft.com/office/officeart/2005/8/layout/chevron2"/>
    <dgm:cxn modelId="{F500F261-FE7D-4EEF-85C9-32C64ABFDC21}" type="presOf" srcId="{8EC1EF42-206F-41B5-BDB3-0435E827E8B7}" destId="{68D38900-BE08-4F0B-B138-C18B70A83506}" srcOrd="0" destOrd="0" presId="urn:microsoft.com/office/officeart/2005/8/layout/chevron2"/>
    <dgm:cxn modelId="{C81AE7DA-0113-47C2-ABFF-B5B4BEA14E48}" type="presOf" srcId="{40CE6E3C-8718-4995-B0A6-A9D4F30C6970}" destId="{B5AB713A-F957-49BB-8EAB-CB970BEA88BB}" srcOrd="0" destOrd="0" presId="urn:microsoft.com/office/officeart/2005/8/layout/chevron2"/>
    <dgm:cxn modelId="{83045C24-975F-4376-A362-6ABAE920C7FE}" srcId="{AA09AA25-9432-4741-A086-CA093C28A288}" destId="{40CE6E3C-8718-4995-B0A6-A9D4F30C6970}" srcOrd="0" destOrd="0" parTransId="{B7B7828F-F3EF-43CA-8BAD-83134BA51C28}" sibTransId="{8C94EE39-3B0F-499B-8287-87613637A0A4}"/>
    <dgm:cxn modelId="{82401A57-D10E-4E61-A787-D6EBFC70E480}" type="presOf" srcId="{AA09AA25-9432-4741-A086-CA093C28A288}" destId="{15CDD298-BDD7-4220-86D5-C8F12AFE0D54}" srcOrd="0" destOrd="0" presId="urn:microsoft.com/office/officeart/2005/8/layout/chevron2"/>
    <dgm:cxn modelId="{60E981F8-5D12-458C-A5B2-8CF8C603BDF2}" srcId="{8EC1EF42-206F-41B5-BDB3-0435E827E8B7}" destId="{6C2B4A1D-3C76-45C6-B8C1-83C964A8ED4E}" srcOrd="0" destOrd="0" parTransId="{C63BE199-4DC5-46B7-8A7F-7A90324F994B}" sibTransId="{B4AF8E49-DBEC-44CF-8CA8-9A17C92738FD}"/>
    <dgm:cxn modelId="{975B0D25-8D84-444F-94AF-7F0A72848C5A}" type="presOf" srcId="{6C2B4A1D-3C76-45C6-B8C1-83C964A8ED4E}" destId="{24FA6B19-0148-4FBA-930F-9BB6B4640E99}" srcOrd="0" destOrd="0" presId="urn:microsoft.com/office/officeart/2005/8/layout/chevron2"/>
    <dgm:cxn modelId="{DA0D8668-D23F-4873-890D-47E7315BDDAD}" type="presOf" srcId="{92F5F060-3F5E-4CB4-AF51-9EE1A49A4D0F}" destId="{5E14310C-AE6D-430A-80EE-D0400635A4D5}" srcOrd="0" destOrd="0" presId="urn:microsoft.com/office/officeart/2005/8/layout/chevron2"/>
    <dgm:cxn modelId="{B7B1DDCD-D4AB-4BE8-A439-56840C0953F5}" srcId="{EF0ED6D3-EE83-4737-9D59-9FF11C93F492}" destId="{35B9DB51-3D06-4215-B33D-F8AB2F5780E8}" srcOrd="1" destOrd="0" parTransId="{FA80A18C-5324-4E19-A98F-444BA22620B0}" sibTransId="{9E2278F0-054D-467C-8AC0-3438A8FCE7EE}"/>
    <dgm:cxn modelId="{B589431D-A179-4367-A45D-17596C3B0073}" type="presParOf" srcId="{F049D05B-13D4-4224-9ACD-1045704AC997}" destId="{CCA1F2E2-056B-44EA-A7F9-B5CA2850CF05}" srcOrd="0" destOrd="0" presId="urn:microsoft.com/office/officeart/2005/8/layout/chevron2"/>
    <dgm:cxn modelId="{64616DC2-9BA5-4ED2-A81E-4F74AEB27A36}" type="presParOf" srcId="{CCA1F2E2-056B-44EA-A7F9-B5CA2850CF05}" destId="{68D38900-BE08-4F0B-B138-C18B70A83506}" srcOrd="0" destOrd="0" presId="urn:microsoft.com/office/officeart/2005/8/layout/chevron2"/>
    <dgm:cxn modelId="{E7005B86-8EB9-47C6-A423-DD227CB12A5E}" type="presParOf" srcId="{CCA1F2E2-056B-44EA-A7F9-B5CA2850CF05}" destId="{24FA6B19-0148-4FBA-930F-9BB6B4640E99}" srcOrd="1" destOrd="0" presId="urn:microsoft.com/office/officeart/2005/8/layout/chevron2"/>
    <dgm:cxn modelId="{6CA52B9A-BF3F-48DC-B011-E3C644757E18}" type="presParOf" srcId="{F049D05B-13D4-4224-9ACD-1045704AC997}" destId="{2817FFF9-6AFE-4C5C-8F09-CCE1135BF47C}" srcOrd="1" destOrd="0" presId="urn:microsoft.com/office/officeart/2005/8/layout/chevron2"/>
    <dgm:cxn modelId="{951E6EAE-094D-4482-B754-AD098DD099D6}" type="presParOf" srcId="{F049D05B-13D4-4224-9ACD-1045704AC997}" destId="{5BD5B897-18ED-4684-9328-77A4FBA07D0E}" srcOrd="2" destOrd="0" presId="urn:microsoft.com/office/officeart/2005/8/layout/chevron2"/>
    <dgm:cxn modelId="{D5152D2C-E3FF-4DD2-B728-9C1477C10B21}" type="presParOf" srcId="{5BD5B897-18ED-4684-9328-77A4FBA07D0E}" destId="{16BE58C2-D75B-4349-BB41-D4701ABB7EA8}" srcOrd="0" destOrd="0" presId="urn:microsoft.com/office/officeart/2005/8/layout/chevron2"/>
    <dgm:cxn modelId="{36A32203-2758-402C-8723-A45B33E0B94F}" type="presParOf" srcId="{5BD5B897-18ED-4684-9328-77A4FBA07D0E}" destId="{5E14310C-AE6D-430A-80EE-D0400635A4D5}" srcOrd="1" destOrd="0" presId="urn:microsoft.com/office/officeart/2005/8/layout/chevron2"/>
    <dgm:cxn modelId="{72E0C0A1-DDBB-458F-9911-2CE18778EDA8}" type="presParOf" srcId="{F049D05B-13D4-4224-9ACD-1045704AC997}" destId="{D7ED16A1-028C-42C7-A02A-4EAB61A1EF7F}" srcOrd="3" destOrd="0" presId="urn:microsoft.com/office/officeart/2005/8/layout/chevron2"/>
    <dgm:cxn modelId="{E36E122E-A906-4D0F-B690-C608D4BA4798}" type="presParOf" srcId="{F049D05B-13D4-4224-9ACD-1045704AC997}" destId="{7480645B-116A-4D56-8B95-53B221F74EA2}" srcOrd="4" destOrd="0" presId="urn:microsoft.com/office/officeart/2005/8/layout/chevron2"/>
    <dgm:cxn modelId="{29C94E78-A88A-462C-89F2-32085A4E12F7}" type="presParOf" srcId="{7480645B-116A-4D56-8B95-53B221F74EA2}" destId="{15CDD298-BDD7-4220-86D5-C8F12AFE0D54}" srcOrd="0" destOrd="0" presId="urn:microsoft.com/office/officeart/2005/8/layout/chevron2"/>
    <dgm:cxn modelId="{2F3D08D7-157D-40EE-91DD-653EA7EB1A89}" type="presParOf" srcId="{7480645B-116A-4D56-8B95-53B221F74EA2}" destId="{B5AB713A-F957-49BB-8EAB-CB970BEA88B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38900-BE08-4F0B-B138-C18B70A83506}">
      <dsp:nvSpPr>
        <dsp:cNvPr id="0" name=""/>
        <dsp:cNvSpPr/>
      </dsp:nvSpPr>
      <dsp:spPr>
        <a:xfrm rot="5400000">
          <a:off x="-65705" y="223047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 dirty="0"/>
        </a:p>
      </dsp:txBody>
      <dsp:txXfrm rot="-5400000">
        <a:off x="-5712" y="303036"/>
        <a:ext cx="279964" cy="119985"/>
      </dsp:txXfrm>
    </dsp:sp>
    <dsp:sp modelId="{24FA6B19-0148-4FBA-930F-9BB6B4640E99}">
      <dsp:nvSpPr>
        <dsp:cNvPr id="0" name=""/>
        <dsp:cNvSpPr/>
      </dsp:nvSpPr>
      <dsp:spPr>
        <a:xfrm rot="5400000">
          <a:off x="1710625" y="-1430669"/>
          <a:ext cx="795112" cy="3656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서울은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25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개의 자치구가 있으며 구별로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개씩 설치되어 </a:t>
          </a:r>
          <a:r>
            <a:rPr lang="ko-KR" altLang="en-US" sz="1400" kern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있음</a:t>
          </a:r>
          <a:r>
            <a:rPr lang="en-US" altLang="ko-KR" sz="1400" kern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. </a:t>
          </a:r>
          <a:r>
            <a:rPr lang="ko-KR" altLang="en-US" sz="1400" kern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총 </a:t>
          </a:r>
          <a:r>
            <a:rPr lang="en-US" altLang="ko-KR" sz="1400" kern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50</a:t>
          </a:r>
          <a:r>
            <a:rPr lang="ko-KR" altLang="en-US" sz="1400" kern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endParaRPr lang="ko-KR" altLang="en-US" sz="1400" kern="1200" dirty="0">
            <a:latin typeface="나눔스퀘어_ac ExtraBold" panose="020B0600000101010101" pitchFamily="50" charset="-127"/>
            <a:ea typeface="나눔스퀘어_ac ExtraBold" panose="020B0600000101010101" pitchFamily="50" charset="-127"/>
          </a:endParaRPr>
        </a:p>
      </dsp:txBody>
      <dsp:txXfrm rot="-5400000">
        <a:off x="279955" y="38815"/>
        <a:ext cx="3617638" cy="717484"/>
      </dsp:txXfrm>
    </dsp:sp>
    <dsp:sp modelId="{16BE58C2-D75B-4349-BB41-D4701ABB7EA8}">
      <dsp:nvSpPr>
        <dsp:cNvPr id="0" name=""/>
        <dsp:cNvSpPr/>
      </dsp:nvSpPr>
      <dsp:spPr>
        <a:xfrm rot="5400000">
          <a:off x="-65705" y="1061507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 dirty="0"/>
        </a:p>
      </dsp:txBody>
      <dsp:txXfrm rot="-5400000">
        <a:off x="-5712" y="1141496"/>
        <a:ext cx="279964" cy="119985"/>
      </dsp:txXfrm>
    </dsp:sp>
    <dsp:sp modelId="{5E14310C-AE6D-430A-80EE-D0400635A4D5}">
      <dsp:nvSpPr>
        <dsp:cNvPr id="0" name=""/>
        <dsp:cNvSpPr/>
      </dsp:nvSpPr>
      <dsp:spPr>
        <a:xfrm rot="5400000">
          <a:off x="1797149" y="-656220"/>
          <a:ext cx="622083" cy="3656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3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(</a:t>
          </a:r>
          <a:r>
            <a:rPr lang="ko-KR" altLang="en-US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공원</a:t>
          </a:r>
          <a:r>
            <a:rPr lang="en-US" altLang="ko-KR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수변부</a:t>
          </a:r>
          <a:r>
            <a:rPr lang="en-US" altLang="ko-KR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주거지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)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로 분류</a:t>
          </a:r>
        </a:p>
      </dsp:txBody>
      <dsp:txXfrm rot="-5400000">
        <a:off x="279965" y="891332"/>
        <a:ext cx="3626084" cy="561347"/>
      </dsp:txXfrm>
    </dsp:sp>
    <dsp:sp modelId="{15CDD298-BDD7-4220-86D5-C8F12AFE0D54}">
      <dsp:nvSpPr>
        <dsp:cNvPr id="0" name=""/>
        <dsp:cNvSpPr/>
      </dsp:nvSpPr>
      <dsp:spPr>
        <a:xfrm rot="5400000">
          <a:off x="-65705" y="2026803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 dirty="0"/>
        </a:p>
      </dsp:txBody>
      <dsp:txXfrm rot="-5400000">
        <a:off x="-5712" y="2106792"/>
        <a:ext cx="279964" cy="119985"/>
      </dsp:txXfrm>
    </dsp:sp>
    <dsp:sp modelId="{B5AB713A-F957-49BB-8EAB-CB970BEA88BB}">
      <dsp:nvSpPr>
        <dsp:cNvPr id="0" name=""/>
        <dsp:cNvSpPr/>
      </dsp:nvSpPr>
      <dsp:spPr>
        <a:xfrm rot="5400000">
          <a:off x="1446993" y="375310"/>
          <a:ext cx="1310968" cy="36793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설치 현황 시각화 자료를 통해 구별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타입별로 골고루 설치되어 있어 서울 전역의 모기 발생량을 분석하기에 적합하다고 판단</a:t>
          </a:r>
        </a:p>
      </dsp:txBody>
      <dsp:txXfrm rot="-5400000">
        <a:off x="262825" y="1623474"/>
        <a:ext cx="3615308" cy="1182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967432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437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798454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754739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807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 Data Preprocessing-2.ipynb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283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 Data Preprocessing-2.ipynb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475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960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359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749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554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568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874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539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177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374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266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344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Fig. </a:t>
            </a:r>
            <a:r>
              <a:rPr lang="ko-KR" altLang="en-US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평년</a:t>
            </a: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(2015~2019), 2018</a:t>
            </a:r>
            <a:r>
              <a:rPr lang="ko-KR" altLang="en-US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</a:t>
            </a: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2019</a:t>
            </a:r>
            <a:r>
              <a:rPr lang="ko-KR" altLang="en-US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및 </a:t>
            </a: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2020</a:t>
            </a:r>
            <a:r>
              <a:rPr lang="ko-KR" altLang="en-US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년의 </a:t>
            </a:r>
            <a:r>
              <a:rPr lang="ko-KR" altLang="en-US" sz="11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매개모기</a:t>
            </a:r>
            <a:r>
              <a:rPr lang="ko-KR" altLang="en-US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발생과 강수 현황</a:t>
            </a: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Fig. </a:t>
            </a:r>
            <a:r>
              <a:rPr lang="ko-KR" altLang="en-US" sz="11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최근 </a:t>
            </a:r>
            <a:r>
              <a:rPr lang="en-US" altLang="ko-KR" sz="11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sz="11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년간 말라리아 일본뇌염 발생현황 및</a:t>
            </a:r>
            <a:r>
              <a:rPr lang="en-US" altLang="ko-KR" sz="11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모기매개 감염병</a:t>
            </a:r>
            <a:endParaRPr lang="en-US" altLang="ko-KR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13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000" dirty="0"/>
              <a:t>현재는 서울특별시와 인천광역시에서만 원격모기감시장비</a:t>
            </a:r>
            <a:r>
              <a:rPr lang="en-US" altLang="ko-KR" sz="1000" dirty="0"/>
              <a:t>(Digital Mosquito Monitoring System, DMS)</a:t>
            </a:r>
            <a:r>
              <a:rPr lang="ko-KR" altLang="en-US" sz="1000" dirty="0"/>
              <a:t>를 운영 중이지만</a:t>
            </a:r>
            <a:r>
              <a:rPr lang="en-US" altLang="ko-KR" sz="1000" dirty="0"/>
              <a:t>,</a:t>
            </a:r>
          </a:p>
          <a:p>
            <a:pPr marL="158750" indent="0">
              <a:buNone/>
            </a:pPr>
            <a:r>
              <a:rPr lang="en-US" altLang="ko-KR" sz="1000" dirty="0"/>
              <a:t>2021</a:t>
            </a:r>
            <a:r>
              <a:rPr lang="ko-KR" altLang="en-US" sz="1000" dirty="0"/>
              <a:t>년에는 보다 신속한 </a:t>
            </a:r>
            <a:r>
              <a:rPr lang="ko-KR" altLang="en-US" sz="1000" dirty="0" err="1"/>
              <a:t>매개모기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감시결과를</a:t>
            </a:r>
            <a:r>
              <a:rPr lang="ko-KR" altLang="en-US" sz="1000" dirty="0"/>
              <a:t> 획득하기 위하여 </a:t>
            </a:r>
            <a:r>
              <a:rPr lang="en-US" altLang="ko-KR" sz="1000" dirty="0"/>
              <a:t>DMS</a:t>
            </a:r>
            <a:r>
              <a:rPr lang="ko-KR" altLang="en-US" sz="1000" dirty="0"/>
              <a:t>를 통해</a:t>
            </a:r>
          </a:p>
          <a:p>
            <a:pPr marL="158750" indent="0">
              <a:buNone/>
            </a:pPr>
            <a:r>
              <a:rPr lang="ko-KR" altLang="en-US" sz="1000" dirty="0"/>
              <a:t>위험지역의 일일모기감시체계를 활용하여 매개체감시를 수행할 계획</a:t>
            </a:r>
          </a:p>
        </p:txBody>
      </p:sp>
    </p:spTree>
    <p:extLst>
      <p:ext uri="{BB962C8B-B14F-4D97-AF65-F5344CB8AC3E}">
        <p14:creationId xmlns:p14="http://schemas.microsoft.com/office/powerpoint/2010/main" val="303807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434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이 다음으로 데이터별 시각화 내용 들어가야 할 것으로 생각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780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이 다음으로 데이터별 시각화 내용 들어가야 할 것으로 생각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2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5170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162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49344" y="1053415"/>
            <a:ext cx="880415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7026184" y="480645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66D0D-A6E2-48D1-9F37-27D300B7F5B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44516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 데이터를 활용한 모기 발생 예보</a:t>
            </a:r>
            <a:endParaRPr dirty="0">
              <a:solidFill>
                <a:srgbClr val="4A8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3406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Synergy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2021-07-20</a:t>
            </a:r>
          </a:p>
          <a:p>
            <a:pPr marL="0" lvl="0" indent="0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김형림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고아름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남예은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06729" y="659569"/>
            <a:ext cx="91882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>
              <a:lnSpc>
                <a:spcPct val="150000"/>
              </a:lnSpc>
            </a:pPr>
            <a:r>
              <a:rPr lang="en-US" altLang="ko-KR" sz="16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                       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                             </a:t>
            </a:r>
          </a:p>
          <a:p>
            <a:pPr defTabSz="914378">
              <a:lnSpc>
                <a:spcPct val="150000"/>
              </a:lnSpc>
            </a:pP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</a:t>
            </a: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</a:t>
            </a: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altLang="ko-KR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C7F46D48-0888-4617-9BE3-C3CBFC54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69" y="942958"/>
            <a:ext cx="4364048" cy="3403540"/>
          </a:xfrm>
          <a:prstGeom prst="rect">
            <a:avLst/>
          </a:prstGeom>
          <a:effectLst>
            <a:softEdge rad="63500"/>
          </a:effectLst>
        </p:spPr>
      </p:pic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2F1D2A3-54C1-48D6-962B-5C63CB7E42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3279890"/>
              </p:ext>
            </p:extLst>
          </p:nvPr>
        </p:nvGraphicFramePr>
        <p:xfrm>
          <a:off x="4900856" y="1183234"/>
          <a:ext cx="3936417" cy="2922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제목 2"/>
          <p:cNvSpPr txBox="1">
            <a:spLocks/>
          </p:cNvSpPr>
          <p:nvPr/>
        </p:nvSpPr>
        <p:spPr>
          <a:xfrm>
            <a:off x="149345" y="8686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DMS(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디지털 모기 측정기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82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모형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037081" y="1231210"/>
            <a:ext cx="7273542" cy="3375514"/>
            <a:chOff x="1037081" y="1231210"/>
            <a:chExt cx="7030968" cy="298881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EB95863-BA41-4EA0-B08A-DC36A4F95B28}"/>
                </a:ext>
              </a:extLst>
            </p:cNvPr>
            <p:cNvGrpSpPr/>
            <p:nvPr/>
          </p:nvGrpSpPr>
          <p:grpSpPr>
            <a:xfrm>
              <a:off x="1037081" y="1231210"/>
              <a:ext cx="1458506" cy="2988811"/>
              <a:chOff x="884172" y="1416934"/>
              <a:chExt cx="1458506" cy="2988811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CADC77B9-9A24-4D68-AA49-44B5360DB4AE}"/>
                  </a:ext>
                </a:extLst>
              </p:cNvPr>
              <p:cNvSpPr/>
              <p:nvPr/>
            </p:nvSpPr>
            <p:spPr>
              <a:xfrm>
                <a:off x="884172" y="1904370"/>
                <a:ext cx="1458506" cy="2501375"/>
              </a:xfrm>
              <a:prstGeom prst="roundRect">
                <a:avLst>
                  <a:gd name="adj" fmla="val 1321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기온</a:t>
                </a:r>
                <a:endParaRPr lang="en-US" altLang="ko-KR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일평균 강수량</a:t>
                </a:r>
                <a:endParaRPr lang="en-US" altLang="ko-KR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누적 강수량</a:t>
                </a:r>
                <a:endParaRPr lang="en-US" altLang="ko-KR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풍속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습도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일조량</a:t>
                </a:r>
                <a:endPara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C8A0177-2EE8-49A0-83FC-850C1C9BF913}"/>
                  </a:ext>
                </a:extLst>
              </p:cNvPr>
              <p:cNvSpPr/>
              <p:nvPr/>
            </p:nvSpPr>
            <p:spPr>
              <a:xfrm>
                <a:off x="884172" y="1416934"/>
                <a:ext cx="1458506" cy="369332"/>
              </a:xfrm>
              <a:prstGeom prst="roundRect">
                <a:avLst>
                  <a:gd name="adj" fmla="val 37128"/>
                </a:avLst>
              </a:prstGeom>
              <a:solidFill>
                <a:srgbClr val="003B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입력변수</a:t>
                </a:r>
                <a:endPara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C38AC2C3-AF3B-44BC-8128-62C655701E21}"/>
                </a:ext>
              </a:extLst>
            </p:cNvPr>
            <p:cNvSpPr/>
            <p:nvPr/>
          </p:nvSpPr>
          <p:spPr>
            <a:xfrm>
              <a:off x="2549581" y="2399873"/>
              <a:ext cx="410863" cy="30480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FA48DB65-6912-4B82-80BE-8174A360BFB7}"/>
                </a:ext>
              </a:extLst>
            </p:cNvPr>
            <p:cNvSpPr/>
            <p:nvPr/>
          </p:nvSpPr>
          <p:spPr>
            <a:xfrm>
              <a:off x="6183555" y="2399871"/>
              <a:ext cx="410863" cy="30480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A780E48-4FBB-40B1-AFC6-0710147A89B7}"/>
                </a:ext>
              </a:extLst>
            </p:cNvPr>
            <p:cNvSpPr/>
            <p:nvPr/>
          </p:nvSpPr>
          <p:spPr>
            <a:xfrm>
              <a:off x="6609543" y="1718646"/>
              <a:ext cx="1458506" cy="1545611"/>
            </a:xfrm>
            <a:prstGeom prst="roundRect">
              <a:avLst>
                <a:gd name="adj" fmla="val 13212"/>
              </a:avLst>
            </a:prstGeom>
            <a:solidFill>
              <a:srgbClr val="99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모기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개체수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06B841C-CA22-46A2-BC7B-FE7BCB420B52}"/>
                </a:ext>
              </a:extLst>
            </p:cNvPr>
            <p:cNvSpPr/>
            <p:nvPr/>
          </p:nvSpPr>
          <p:spPr>
            <a:xfrm>
              <a:off x="6609543" y="1231210"/>
              <a:ext cx="1458506" cy="369332"/>
            </a:xfrm>
            <a:prstGeom prst="roundRect">
              <a:avLst>
                <a:gd name="adj" fmla="val 37128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목표변수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F9A63D3-39D2-410B-AAB4-BC5163C7BF04}"/>
                </a:ext>
              </a:extLst>
            </p:cNvPr>
            <p:cNvSpPr/>
            <p:nvPr/>
          </p:nvSpPr>
          <p:spPr>
            <a:xfrm>
              <a:off x="6609543" y="3850689"/>
              <a:ext cx="1458506" cy="369332"/>
            </a:xfrm>
            <a:prstGeom prst="roundRect">
              <a:avLst>
                <a:gd name="adj" fmla="val 3712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모기지수 개발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3B3339C-E68B-47CB-B313-794E84F933A2}"/>
                </a:ext>
              </a:extLst>
            </p:cNvPr>
            <p:cNvCxnSpPr>
              <a:stCxn id="20" idx="2"/>
              <a:endCxn id="26" idx="0"/>
            </p:cNvCxnSpPr>
            <p:nvPr/>
          </p:nvCxnSpPr>
          <p:spPr>
            <a:xfrm>
              <a:off x="7338796" y="3264257"/>
              <a:ext cx="0" cy="586432"/>
            </a:xfrm>
            <a:prstGeom prst="line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62FA2261-37CB-4371-B24C-25AFD1BA6660}"/>
                </a:ext>
              </a:extLst>
            </p:cNvPr>
            <p:cNvSpPr/>
            <p:nvPr/>
          </p:nvSpPr>
          <p:spPr>
            <a:xfrm>
              <a:off x="3159759" y="1718646"/>
              <a:ext cx="2824481" cy="234535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/>
                </a:rPr>
                <a:t>모기 유충의 성장 기간 반영</a:t>
              </a:r>
            </a:p>
            <a:p>
              <a:pPr algn="ctr">
                <a:lnSpc>
                  <a:spcPct val="150000"/>
                </a:lnSpc>
              </a:pPr>
              <a:endParaRPr lang="en-US" altLang="ko-KR" sz="1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 smtClean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예측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모형에 알에서 성충에 이르기까지 모기의 생활사를 반영하기 위해 </a:t>
              </a:r>
              <a:r>
                <a:rPr lang="ko-KR" altLang="en-US" sz="1000" dirty="0">
                  <a:solidFill>
                    <a:schemeClr val="accent3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당일</a:t>
              </a:r>
              <a:r>
                <a:rPr lang="en-US" altLang="ko-KR" sz="1000" dirty="0">
                  <a:solidFill>
                    <a:schemeClr val="accent3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~6</a:t>
              </a:r>
              <a:r>
                <a:rPr lang="ko-KR" altLang="en-US" sz="1000" dirty="0">
                  <a:solidFill>
                    <a:schemeClr val="accent3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일 전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 평균 기온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평균 상대습도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누적 강수량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평균 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일교차 등의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기상자료를 적용</a:t>
              </a: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3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포집내역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65020" y="3871911"/>
            <a:ext cx="5013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Strip Plot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2015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 2017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년에 몇몇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이상치가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발생하는 것을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이후에는 데이터를 공개하기 전에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제거했을 것으로 추정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정확한 분석을 위해서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제거하지 않기로 결정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956896" y="1016077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Strip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85" y="1387064"/>
            <a:ext cx="3591549" cy="255211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이상치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6091098" y="986176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Box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79120" y="1387064"/>
            <a:ext cx="3787140" cy="2342905"/>
            <a:chOff x="579120" y="1387064"/>
            <a:chExt cx="3787140" cy="2342905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/>
            <a:srcRect l="5429" r="19091" b="15508"/>
            <a:stretch/>
          </p:blipFill>
          <p:spPr>
            <a:xfrm>
              <a:off x="579120" y="1387064"/>
              <a:ext cx="3787140" cy="2126683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307833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2015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24226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2016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40619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2017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57012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2018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73405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2019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89798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2020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499552" y="350509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4080374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3562838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>
              <a:off x="3046445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>
              <a:off x="2538717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>
              <a:off x="2012516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1501012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334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기후 데이터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6966" y="4295564"/>
            <a:ext cx="33726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각 변수 사이의 상관관계를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온도 관련된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일조량 관련 변수들의 다중공선성이 우려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106778" y="1505320"/>
            <a:ext cx="2964832" cy="2604986"/>
            <a:chOff x="4241076" y="495908"/>
            <a:chExt cx="4738040" cy="464759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796" y="495908"/>
              <a:ext cx="4692320" cy="298837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1076" y="3480260"/>
              <a:ext cx="4692320" cy="1663240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4858714" y="4261884"/>
            <a:ext cx="34323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 Plot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높은 양의 상관관계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288770" y="1015688"/>
            <a:ext cx="1989067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- 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pearson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836337" y="1015688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24385" y="1466536"/>
            <a:ext cx="3517835" cy="2833793"/>
            <a:chOff x="419101" y="1461771"/>
            <a:chExt cx="3695700" cy="29104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101" y="1461771"/>
              <a:ext cx="3695700" cy="2910490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2772697" y="1682872"/>
              <a:ext cx="175872" cy="5134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391927" y="1684777"/>
              <a:ext cx="183262" cy="4964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321949" y="1687235"/>
              <a:ext cx="183262" cy="4939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1457210" y="2515393"/>
              <a:ext cx="185200" cy="542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5400000">
              <a:off x="1469562" y="2838870"/>
              <a:ext cx="177562" cy="559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 rot="5400000">
              <a:off x="1469561" y="3355235"/>
              <a:ext cx="177562" cy="559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L 도형 6"/>
            <p:cNvSpPr/>
            <p:nvPr/>
          </p:nvSpPr>
          <p:spPr>
            <a:xfrm>
              <a:off x="1288770" y="1848887"/>
              <a:ext cx="356397" cy="332341"/>
            </a:xfrm>
            <a:prstGeom prst="corne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L 도형 63"/>
            <p:cNvSpPr/>
            <p:nvPr/>
          </p:nvSpPr>
          <p:spPr>
            <a:xfrm rot="16200000" flipH="1">
              <a:off x="1462779" y="1672791"/>
              <a:ext cx="364777" cy="350840"/>
            </a:xfrm>
            <a:prstGeom prst="corne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200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기후 데이터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30148" y="1231211"/>
            <a:ext cx="3343508" cy="3413208"/>
            <a:chOff x="596987" y="1241712"/>
            <a:chExt cx="3549443" cy="4004786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987" y="1241712"/>
              <a:ext cx="3549443" cy="242833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87" y="3753398"/>
              <a:ext cx="3504693" cy="1493100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1290191" y="2621103"/>
              <a:ext cx="307299" cy="89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10506" y="4407492"/>
              <a:ext cx="344774" cy="8387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92362" y="4549874"/>
              <a:ext cx="2098623" cy="650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VIF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 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10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 넘으면 </a:t>
              </a:r>
              <a:r>
                <a:rPr lang="ko-KR" altLang="en-US" sz="1000" b="1" dirty="0" err="1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다중공선성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있다고 판단하며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 넘으면 주의할 필요가 있는 것으로 봄</a:t>
              </a:r>
              <a:endParaRPr lang="en-US" altLang="ko-KR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34" name="직선 화살표 연결선 33"/>
            <p:cNvCxnSpPr>
              <a:stCxn id="32" idx="3"/>
              <a:endCxn id="33" idx="1"/>
            </p:cNvCxnSpPr>
            <p:nvPr/>
          </p:nvCxnSpPr>
          <p:spPr>
            <a:xfrm>
              <a:off x="1155281" y="4826874"/>
              <a:ext cx="637082" cy="480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913664" y="820555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VIF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656546" y="814679"/>
            <a:ext cx="2467136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drop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통한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218362" y="1231210"/>
            <a:ext cx="3143974" cy="3616213"/>
            <a:chOff x="5183433" y="1241712"/>
            <a:chExt cx="3165992" cy="3753931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/>
            <a:srcRect r="35981"/>
            <a:stretch/>
          </p:blipFill>
          <p:spPr>
            <a:xfrm>
              <a:off x="5183433" y="1241712"/>
              <a:ext cx="3143507" cy="243892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/>
            <a:srcRect r="36453" b="5990"/>
            <a:stretch/>
          </p:blipFill>
          <p:spPr>
            <a:xfrm>
              <a:off x="5215422" y="3841656"/>
              <a:ext cx="3134003" cy="1153987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5549923" y="2838398"/>
              <a:ext cx="472081" cy="1081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72593" y="4873084"/>
              <a:ext cx="841744" cy="1225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40706" y="4400424"/>
            <a:ext cx="267852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temp(</a:t>
            </a:r>
            <a:r>
              <a:rPr lang="ko-KR" altLang="en-US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평균기온</a:t>
            </a:r>
            <a:r>
              <a:rPr lang="en-US" altLang="ko-KR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(°C))</a:t>
            </a:r>
            <a:r>
              <a:rPr lang="ko-KR" altLang="en-US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 분석에 사용하기로 결정</a:t>
            </a:r>
          </a:p>
        </p:txBody>
      </p:sp>
      <p:cxnSp>
        <p:nvCxnSpPr>
          <p:cNvPr id="7" name="직선 화살표 연결선 6"/>
          <p:cNvCxnSpPr>
            <a:cxnSpLocks/>
            <a:stCxn id="39" idx="3"/>
          </p:cNvCxnSpPr>
          <p:nvPr/>
        </p:nvCxnSpPr>
        <p:spPr>
          <a:xfrm flipV="1">
            <a:off x="6440706" y="4604937"/>
            <a:ext cx="338478" cy="1834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796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기후 데이터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 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45" y="1028900"/>
            <a:ext cx="3980695" cy="39473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424" y="1028900"/>
            <a:ext cx="4409762" cy="39473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83733" y="1294108"/>
            <a:ext cx="451556" cy="169744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238434" y="1314858"/>
            <a:ext cx="633475" cy="23018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535289" y="1508692"/>
            <a:ext cx="370314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83733" y="1526583"/>
            <a:ext cx="451556" cy="169744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238435" y="1547658"/>
            <a:ext cx="633600" cy="23040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83733" y="1806494"/>
            <a:ext cx="451556" cy="169744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238435" y="1794348"/>
            <a:ext cx="633475" cy="2304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083733" y="2055796"/>
            <a:ext cx="451556" cy="169744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238434" y="2044162"/>
            <a:ext cx="633475" cy="221474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083733" y="2288271"/>
            <a:ext cx="451556" cy="169744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238434" y="2277969"/>
            <a:ext cx="633475" cy="22147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083733" y="2546280"/>
            <a:ext cx="451556" cy="1697448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238434" y="2509900"/>
            <a:ext cx="633475" cy="221474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083733" y="2757248"/>
            <a:ext cx="451556" cy="169744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5238434" y="2745614"/>
            <a:ext cx="633475" cy="22147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083733" y="2989723"/>
            <a:ext cx="451556" cy="169744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238434" y="2979421"/>
            <a:ext cx="633475" cy="22147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1083733" y="3231585"/>
            <a:ext cx="451556" cy="171359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238434" y="3211352"/>
            <a:ext cx="633475" cy="22147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1535289" y="1748722"/>
            <a:ext cx="3703145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1535289" y="1988752"/>
            <a:ext cx="3703145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535289" y="2228782"/>
            <a:ext cx="3703145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1535289" y="2468812"/>
            <a:ext cx="3703145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1535289" y="2708842"/>
            <a:ext cx="370314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1535289" y="2948872"/>
            <a:ext cx="370314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1535289" y="3188902"/>
            <a:ext cx="3703145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1535289" y="3428932"/>
            <a:ext cx="3703145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C6A89C9-251F-4905-846B-6589A0D4D984}"/>
              </a:ext>
            </a:extLst>
          </p:cNvPr>
          <p:cNvSpPr/>
          <p:nvPr/>
        </p:nvSpPr>
        <p:spPr>
          <a:xfrm>
            <a:off x="6077878" y="1744553"/>
            <a:ext cx="2619308" cy="128830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변수는 모기 유충에서 성충으로의 성장 기간을 고려하여 당일을 포함한 일주일 데이터의 평균값 도출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79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C668E68-1A7B-4AA6-A863-24D97809D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426057"/>
              </p:ext>
            </p:extLst>
          </p:nvPr>
        </p:nvGraphicFramePr>
        <p:xfrm>
          <a:off x="827087" y="1079700"/>
          <a:ext cx="7327265" cy="20472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818005">
                  <a:extLst>
                    <a:ext uri="{9D8B030D-6E8A-4147-A177-3AD203B41FA5}">
                      <a16:colId xmlns:a16="http://schemas.microsoft.com/office/drawing/2014/main" val="990495894"/>
                    </a:ext>
                  </a:extLst>
                </a:gridCol>
                <a:gridCol w="1252855">
                  <a:extLst>
                    <a:ext uri="{9D8B030D-6E8A-4147-A177-3AD203B41FA5}">
                      <a16:colId xmlns:a16="http://schemas.microsoft.com/office/drawing/2014/main" val="546434234"/>
                    </a:ext>
                  </a:extLst>
                </a:gridCol>
                <a:gridCol w="4256405">
                  <a:extLst>
                    <a:ext uri="{9D8B030D-6E8A-4147-A177-3AD203B41FA5}">
                      <a16:colId xmlns:a16="http://schemas.microsoft.com/office/drawing/2014/main" val="3370278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이상치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&amp;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249940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포집내역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mosquito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 벌레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포집량은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분석에서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525948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2018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이후로는 보건환경연구원에서 이상치를 제거한 것으로 추정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→ 이상치를 제거하지 않고 분석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266254"/>
                  </a:ext>
                </a:extLst>
              </a:tr>
              <a:tr h="25908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기후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일강수량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(mm))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0.1 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이하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913562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결측치는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비가 전혀 오지 않았음을 의미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516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나머지 기후 변수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en-US" altLang="ko-KR" sz="8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포함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highlight>
                            <a:srgbClr val="9999FF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유충의 성장 기간 고려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→ 당일을 포함한 이전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 평균값 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828393"/>
                  </a:ext>
                </a:extLst>
              </a:tr>
            </a:tbl>
          </a:graphicData>
        </a:graphic>
      </p:graphicFrame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9A11757-D6A4-4335-A682-C25A34E3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34" y="3438690"/>
            <a:ext cx="1760373" cy="1600339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79102E37-0557-436D-8C2D-41A1153B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027" y="3438689"/>
            <a:ext cx="823031" cy="1600339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D4EA9F7-45B8-4A74-ACDA-C72F18792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055" y="3423575"/>
            <a:ext cx="1844200" cy="16232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33960A-EB77-4B83-8E03-A441C7D2C2DA}"/>
              </a:ext>
            </a:extLst>
          </p:cNvPr>
          <p:cNvSpPr txBox="1"/>
          <p:nvPr/>
        </p:nvSpPr>
        <p:spPr>
          <a:xfrm>
            <a:off x="1188809" y="3130912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&lt;mosquito&gt;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AC38B-DF04-4E67-BC47-FA7B02CC302D}"/>
              </a:ext>
            </a:extLst>
          </p:cNvPr>
          <p:cNvSpPr txBox="1"/>
          <p:nvPr/>
        </p:nvSpPr>
        <p:spPr>
          <a:xfrm>
            <a:off x="2750934" y="3130912"/>
            <a:ext cx="1547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rain_per_day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670C1-D8DB-45B9-9881-6D115B8BFE7F}"/>
              </a:ext>
            </a:extLst>
          </p:cNvPr>
          <p:cNvSpPr txBox="1"/>
          <p:nvPr/>
        </p:nvSpPr>
        <p:spPr>
          <a:xfrm>
            <a:off x="4490719" y="3130911"/>
            <a:ext cx="1572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나머지 기후 변수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6288D5F-8562-4FEA-A0E2-6D85C4F2E067}"/>
              </a:ext>
            </a:extLst>
          </p:cNvPr>
          <p:cNvSpPr/>
          <p:nvPr/>
        </p:nvSpPr>
        <p:spPr>
          <a:xfrm>
            <a:off x="6313059" y="4099333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E9B551-EF4A-4D44-A8AC-D2E7200525AA}"/>
              </a:ext>
            </a:extLst>
          </p:cNvPr>
          <p:cNvSpPr txBox="1"/>
          <p:nvPr/>
        </p:nvSpPr>
        <p:spPr>
          <a:xfrm>
            <a:off x="2753130" y="409432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01751C-D4FB-463D-BFB4-7B77E302269E}"/>
              </a:ext>
            </a:extLst>
          </p:cNvPr>
          <p:cNvSpPr txBox="1"/>
          <p:nvPr/>
        </p:nvSpPr>
        <p:spPr>
          <a:xfrm>
            <a:off x="4002647" y="409432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11125A-C89F-4518-B765-8BCB275F8AE9}"/>
              </a:ext>
            </a:extLst>
          </p:cNvPr>
          <p:cNvSpPr txBox="1"/>
          <p:nvPr/>
        </p:nvSpPr>
        <p:spPr>
          <a:xfrm>
            <a:off x="6723922" y="4094327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 구축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이상치 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결측치</a:t>
            </a:r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처리와 데이터 결합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353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2DBB7D-EF67-4B3F-AE53-B3D9799FEB11}"/>
              </a:ext>
            </a:extLst>
          </p:cNvPr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전후 비교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288770" y="1015688"/>
            <a:ext cx="1989067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 전 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0" y="1528947"/>
            <a:ext cx="4225885" cy="3614553"/>
            <a:chOff x="419101" y="1461771"/>
            <a:chExt cx="3695700" cy="291049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1" y="1461771"/>
              <a:ext cx="3695700" cy="291049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772697" y="1682872"/>
              <a:ext cx="175872" cy="5134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391927" y="1684777"/>
              <a:ext cx="183262" cy="4964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21949" y="1687235"/>
              <a:ext cx="183262" cy="4939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457210" y="2515393"/>
              <a:ext cx="185200" cy="542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1469562" y="2838870"/>
              <a:ext cx="177562" cy="559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469561" y="3355235"/>
              <a:ext cx="177562" cy="559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L 도형 20"/>
            <p:cNvSpPr/>
            <p:nvPr/>
          </p:nvSpPr>
          <p:spPr>
            <a:xfrm>
              <a:off x="1288770" y="1848887"/>
              <a:ext cx="356397" cy="332341"/>
            </a:xfrm>
            <a:prstGeom prst="corne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L 도형 21"/>
            <p:cNvSpPr/>
            <p:nvPr/>
          </p:nvSpPr>
          <p:spPr>
            <a:xfrm rot="16200000" flipH="1">
              <a:off x="1462779" y="1672791"/>
              <a:ext cx="364777" cy="350840"/>
            </a:xfrm>
            <a:prstGeom prst="corne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698713" y="1019472"/>
            <a:ext cx="1989067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</a:t>
            </a:r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106" y="1601600"/>
            <a:ext cx="4140280" cy="32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4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5486"/>
          <a:stretch/>
        </p:blipFill>
        <p:spPr>
          <a:xfrm>
            <a:off x="1493520" y="1536315"/>
            <a:ext cx="5532664" cy="1801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698" y="3229597"/>
            <a:ext cx="5477955" cy="17791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3687910" y="880398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2DBB7D-EF67-4B3F-AE53-B3D9799FEB11}"/>
              </a:ext>
            </a:extLst>
          </p:cNvPr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전후 비교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064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선정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CB638390-CFFE-41AA-9A98-57B74C731E24}"/>
              </a:ext>
            </a:extLst>
          </p:cNvPr>
          <p:cNvSpPr/>
          <p:nvPr/>
        </p:nvSpPr>
        <p:spPr>
          <a:xfrm>
            <a:off x="397475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데이터형태 파악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97DDF3C3-5FF0-4AD2-A749-206EF74E1144}"/>
              </a:ext>
            </a:extLst>
          </p:cNvPr>
          <p:cNvSpPr/>
          <p:nvPr/>
        </p:nvSpPr>
        <p:spPr>
          <a:xfrm>
            <a:off x="3167448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Grid Search CV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7F86E388-0CDC-4E5C-8739-27E39D7FBDA4}"/>
              </a:ext>
            </a:extLst>
          </p:cNvPr>
          <p:cNvSpPr/>
          <p:nvPr/>
        </p:nvSpPr>
        <p:spPr>
          <a:xfrm>
            <a:off x="5937421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RMSE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비교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C769DA81-7F60-4934-B723-8567F7530AD7}"/>
              </a:ext>
            </a:extLst>
          </p:cNvPr>
          <p:cNvGraphicFramePr>
            <a:graphicFrameLocks noGrp="1"/>
          </p:cNvGraphicFramePr>
          <p:nvPr/>
        </p:nvGraphicFramePr>
        <p:xfrm>
          <a:off x="397475" y="2801831"/>
          <a:ext cx="2751438" cy="14630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751438">
                  <a:extLst>
                    <a:ext uri="{9D8B030D-6E8A-4147-A177-3AD203B41FA5}">
                      <a16:colId xmlns:a16="http://schemas.microsoft.com/office/drawing/2014/main" val="1535646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모든 데이터가 연속적인 숫자로 구성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∴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트리 기반 </a:t>
                      </a:r>
                      <a:r>
                        <a:rPr lang="en-US" altLang="ko-KR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Regressor 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 사용</a:t>
                      </a:r>
                      <a:endParaRPr lang="en-US" altLang="ko-KR" dirty="0">
                        <a:highlight>
                          <a:srgbClr val="FFFF99"/>
                        </a:highligh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035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Grid Search CV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LGBM, GBR, RF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모델의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최적의 </a:t>
                      </a:r>
                      <a:r>
                        <a:rPr lang="ko-KR" altLang="en-US" dirty="0" err="1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하이퍼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파라미터 조합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86269"/>
                  </a:ext>
                </a:extLst>
              </a:tr>
            </a:tbl>
          </a:graphicData>
        </a:graphic>
      </p:graphicFrame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/>
        </p:nvGraphicFramePr>
        <p:xfrm>
          <a:off x="3689522" y="2791670"/>
          <a:ext cx="31486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3847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(Light Gradient Boosting Machine)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(Gradient Boosting Regressor)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0.692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(Random Forest)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0.690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178B24E-EA42-4491-9AC4-FA0B4FAC1608}"/>
              </a:ext>
            </a:extLst>
          </p:cNvPr>
          <p:cNvSpPr/>
          <p:nvPr/>
        </p:nvSpPr>
        <p:spPr>
          <a:xfrm>
            <a:off x="3213786" y="3380950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51DFC6A-D3E6-4FFB-A755-810C214A522C}"/>
              </a:ext>
            </a:extLst>
          </p:cNvPr>
          <p:cNvSpPr/>
          <p:nvPr/>
        </p:nvSpPr>
        <p:spPr>
          <a:xfrm>
            <a:off x="6903043" y="3380950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B98747-8785-47F9-9AEA-C5BB92C41CE5}"/>
              </a:ext>
            </a:extLst>
          </p:cNvPr>
          <p:cNvSpPr txBox="1"/>
          <p:nvPr/>
        </p:nvSpPr>
        <p:spPr>
          <a:xfrm>
            <a:off x="7320676" y="3240962"/>
            <a:ext cx="1515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LGBM </a:t>
            </a:r>
            <a:r>
              <a:rPr lang="ko-KR" altLang="en-US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채택</a:t>
            </a:r>
            <a:r>
              <a:rPr lang="en-US" altLang="ko-KR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!</a:t>
            </a:r>
            <a:endParaRPr lang="ko-KR" altLang="en-US" sz="3200" b="1" dirty="0">
              <a:latin typeface="나눔손글씨 나무정원" panose="02000503000000000000" pitchFamily="2" charset="-127"/>
              <a:ea typeface="나눔손글씨 나무정원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A21716-78AB-4D07-AC40-3C90BF73F7BE}"/>
              </a:ext>
            </a:extLst>
          </p:cNvPr>
          <p:cNvSpPr txBox="1"/>
          <p:nvPr/>
        </p:nvSpPr>
        <p:spPr>
          <a:xfrm>
            <a:off x="306729" y="4303995"/>
            <a:ext cx="45384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※ </a:t>
            </a:r>
            <a:r>
              <a:rPr lang="ko-KR" altLang="en-US" sz="1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결정트리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(Decision Tree)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분류와 회귀 작업이 모두 가능한 </a:t>
            </a:r>
            <a:r>
              <a:rPr lang="ko-KR" altLang="en-US" sz="1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899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880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5DBD1-C469-4AA8-88B4-5A373D92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9" y="1538987"/>
            <a:ext cx="3947502" cy="246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1050059" y="1231210"/>
            <a:ext cx="25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Importance(LGBM)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959B8-921A-41D9-A870-BAF472C475D7}"/>
              </a:ext>
            </a:extLst>
          </p:cNvPr>
          <p:cNvSpPr txBox="1"/>
          <p:nvPr/>
        </p:nvSpPr>
        <p:spPr>
          <a:xfrm>
            <a:off x="340923" y="4051466"/>
            <a:ext cx="39677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변수들에 비해 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temp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중요성이 크게 나타남</a:t>
            </a:r>
            <a:endParaRPr lang="en-US" altLang="ko-KR" dirty="0"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파생변수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accum_rain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영향력은 미미한 수준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D08405-1436-457D-BA58-8249ED8E03EE}"/>
              </a:ext>
            </a:extLst>
          </p:cNvPr>
          <p:cNvCxnSpPr/>
          <p:nvPr/>
        </p:nvCxnSpPr>
        <p:spPr>
          <a:xfrm>
            <a:off x="4455622" y="692820"/>
            <a:ext cx="0" cy="40620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9AE1E8E-F17E-4960-ACA5-964200C23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172" y="1045319"/>
            <a:ext cx="2475673" cy="14910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25F945-DEDD-4909-BC07-8A5AF3C67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172" y="2910423"/>
            <a:ext cx="2475673" cy="1512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6B9E89-D824-4650-B2A8-1E2716615C63}"/>
              </a:ext>
            </a:extLst>
          </p:cNvPr>
          <p:cNvSpPr txBox="1"/>
          <p:nvPr/>
        </p:nvSpPr>
        <p:spPr>
          <a:xfrm>
            <a:off x="5552078" y="762841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Importance(GBR)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5B9F7D-0534-4CBC-A2F9-80168559A6E9}"/>
              </a:ext>
            </a:extLst>
          </p:cNvPr>
          <p:cNvSpPr txBox="1"/>
          <p:nvPr/>
        </p:nvSpPr>
        <p:spPr>
          <a:xfrm>
            <a:off x="5565992" y="2630433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Importance(RFR)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888215-0EBC-42ED-8428-13A62BF859D8}"/>
              </a:ext>
            </a:extLst>
          </p:cNvPr>
          <p:cNvSpPr txBox="1"/>
          <p:nvPr/>
        </p:nvSpPr>
        <p:spPr>
          <a:xfrm>
            <a:off x="5340481" y="448235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모델에서도 결과가 동일함을 확인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360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306729" y="1231210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&lt;Test Set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 결과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B4343C-087F-486F-9E87-1C5828BF3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76" y="1601600"/>
            <a:ext cx="8609247" cy="313560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06543"/>
              </p:ext>
            </p:extLst>
          </p:nvPr>
        </p:nvGraphicFramePr>
        <p:xfrm>
          <a:off x="5319359" y="1017670"/>
          <a:ext cx="31486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3847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(Light Gradient Boosting Machine)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(Gradient Boosting Regressor)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0.692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(Random Forest)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0.690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545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306729" y="1231210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&lt;Test Set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 결과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6ECE8-0A50-41F4-83A2-700900A9A2FF}"/>
              </a:ext>
            </a:extLst>
          </p:cNvPr>
          <p:cNvSpPr txBox="1"/>
          <p:nvPr/>
        </p:nvSpPr>
        <p:spPr>
          <a:xfrm>
            <a:off x="1974800" y="1231209"/>
            <a:ext cx="3122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err="1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실제값과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LGBM 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결과만 표시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err="1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시간순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정렬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D58E4C-BFB3-433C-9ADD-6660550A13BF}"/>
              </a:ext>
            </a:extLst>
          </p:cNvPr>
          <p:cNvSpPr txBox="1"/>
          <p:nvPr/>
        </p:nvSpPr>
        <p:spPr>
          <a:xfrm>
            <a:off x="409736" y="4180394"/>
            <a:ext cx="5019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실제값과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비슷한 추이를 보이며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기온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따라 일정한 주기성을 가짐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B2C7CB-9653-42F5-A669-4AE481BE5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" t="-8144" r="-705" b="8144"/>
          <a:stretch/>
        </p:blipFill>
        <p:spPr>
          <a:xfrm>
            <a:off x="306563" y="1388240"/>
            <a:ext cx="8652793" cy="24328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6393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2015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2725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2016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9057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2017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5389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2018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41721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2019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48054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59203"/>
              </p:ext>
            </p:extLst>
          </p:nvPr>
        </p:nvGraphicFramePr>
        <p:xfrm>
          <a:off x="5451860" y="4180394"/>
          <a:ext cx="3148648" cy="74168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3847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(Light Gradient Boosting Machine)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469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지수 개발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095AF45-F4A8-4326-9E86-B96E48FB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09" y="1601600"/>
            <a:ext cx="4397257" cy="16832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27DE42-88E9-4F57-9BF8-6ED53F3D9E05}"/>
              </a:ext>
            </a:extLst>
          </p:cNvPr>
          <p:cNvSpPr txBox="1"/>
          <p:nvPr/>
        </p:nvSpPr>
        <p:spPr>
          <a:xfrm>
            <a:off x="866978" y="1231208"/>
            <a:ext cx="3246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선행연구의 구별 모기 활동지수 적용 기준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28C8C2-0F7D-40E2-8323-E70C3779EEE9}"/>
              </a:ext>
            </a:extLst>
          </p:cNvPr>
          <p:cNvSpPr txBox="1"/>
          <p:nvPr/>
        </p:nvSpPr>
        <p:spPr>
          <a:xfrm>
            <a:off x="306729" y="3856482"/>
            <a:ext cx="43669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단계를 두 단계씩 묶어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단계로 만들고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 전체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구의 수치를 계산하기 위해 </a:t>
            </a:r>
            <a:r>
              <a:rPr lang="ko-KR" altLang="en-US" dirty="0"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단계별로 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×25</a:t>
            </a:r>
          </a:p>
        </p:txBody>
      </p:sp>
      <p:graphicFrame>
        <p:nvGraphicFramePr>
          <p:cNvPr id="9" name="표 14">
            <a:extLst>
              <a:ext uri="{FF2B5EF4-FFF2-40B4-BE49-F238E27FC236}">
                <a16:creationId xmlns:a16="http://schemas.microsoft.com/office/drawing/2014/main" id="{F65FF193-035E-445B-B904-B20E928CC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277849"/>
              </p:ext>
            </p:extLst>
          </p:nvPr>
        </p:nvGraphicFramePr>
        <p:xfrm>
          <a:off x="5755934" y="1741295"/>
          <a:ext cx="1948497" cy="22250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51180">
                  <a:extLst>
                    <a:ext uri="{9D8B030D-6E8A-4147-A177-3AD203B41FA5}">
                      <a16:colId xmlns:a16="http://schemas.microsoft.com/office/drawing/2014/main" val="2152630685"/>
                    </a:ext>
                  </a:extLst>
                </a:gridCol>
                <a:gridCol w="1397317">
                  <a:extLst>
                    <a:ext uri="{9D8B030D-6E8A-4147-A177-3AD203B41FA5}">
                      <a16:colId xmlns:a16="http://schemas.microsoft.com/office/drawing/2014/main" val="1333226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 채집개체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5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쾌적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 ~ 250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267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관심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251 ~ 750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45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751 ~ 2250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565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불쾌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2251 ~ 5625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09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심각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5626 ~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08949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CDFB8C-9972-4622-9D66-CBD6B8DD4707}"/>
              </a:ext>
            </a:extLst>
          </p:cNvPr>
          <p:cNvSpPr txBox="1"/>
          <p:nvPr/>
        </p:nvSpPr>
        <p:spPr>
          <a:xfrm>
            <a:off x="5260870" y="1231209"/>
            <a:ext cx="2938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 전체의 모기 활동지수 적용 기준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87950507-CA3B-43D0-A9A8-D10343C6F35B}"/>
              </a:ext>
            </a:extLst>
          </p:cNvPr>
          <p:cNvSpPr/>
          <p:nvPr/>
        </p:nvSpPr>
        <p:spPr>
          <a:xfrm>
            <a:off x="4594671" y="3995614"/>
            <a:ext cx="1057984" cy="438307"/>
          </a:xfrm>
          <a:custGeom>
            <a:avLst/>
            <a:gdLst>
              <a:gd name="connsiteX0" fmla="*/ 0 w 1057984"/>
              <a:gd name="connsiteY0" fmla="*/ 438307 h 438307"/>
              <a:gd name="connsiteX1" fmla="*/ 483650 w 1057984"/>
              <a:gd name="connsiteY1" fmla="*/ 317395 h 438307"/>
              <a:gd name="connsiteX2" fmla="*/ 1057984 w 1057984"/>
              <a:gd name="connsiteY2" fmla="*/ 0 h 43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984" h="438307">
                <a:moveTo>
                  <a:pt x="0" y="438307"/>
                </a:moveTo>
                <a:cubicBezTo>
                  <a:pt x="153659" y="414376"/>
                  <a:pt x="307319" y="390446"/>
                  <a:pt x="483650" y="317395"/>
                </a:cubicBezTo>
                <a:cubicBezTo>
                  <a:pt x="659981" y="244344"/>
                  <a:pt x="858982" y="122172"/>
                  <a:pt x="1057984" y="0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06729" y="327883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 </a:t>
            </a:r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정해관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외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</a:t>
            </a:r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기상자료와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GIS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수도권 모기 </a:t>
            </a:r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활동지수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개발」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수도권기상청 기후서비스과</a:t>
            </a:r>
          </a:p>
        </p:txBody>
      </p:sp>
    </p:spTree>
    <p:extLst>
      <p:ext uri="{BB962C8B-B14F-4D97-AF65-F5344CB8AC3E}">
        <p14:creationId xmlns:p14="http://schemas.microsoft.com/office/powerpoint/2010/main" val="513759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A39B47-1EF1-4428-9656-041296C2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모기지수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시각화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28363" y="1332602"/>
            <a:ext cx="8227640" cy="3362056"/>
            <a:chOff x="157029" y="927772"/>
            <a:chExt cx="9305433" cy="3966087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8F3D3C70-0AC4-4A52-BECE-1709C4AB2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4320" y="1241892"/>
              <a:ext cx="2350136" cy="1761385"/>
            </a:xfrm>
            <a:prstGeom prst="rect">
              <a:avLst/>
            </a:prstGeom>
          </p:spPr>
        </p:pic>
        <p:pic>
          <p:nvPicPr>
            <p:cNvPr id="13" name="그림 12" descr="지도이(가) 표시된 사진&#10;&#10;자동 생성된 설명">
              <a:extLst>
                <a:ext uri="{FF2B5EF4-FFF2-40B4-BE49-F238E27FC236}">
                  <a16:creationId xmlns:a16="http://schemas.microsoft.com/office/drawing/2014/main" id="{1868A35A-5C4B-47E2-BC37-64979FB2A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422"/>
            <a:stretch/>
          </p:blipFill>
          <p:spPr>
            <a:xfrm>
              <a:off x="3374693" y="3217088"/>
              <a:ext cx="2451461" cy="1676771"/>
            </a:xfrm>
            <a:prstGeom prst="rect">
              <a:avLst/>
            </a:prstGeom>
          </p:spPr>
        </p:pic>
        <p:pic>
          <p:nvPicPr>
            <p:cNvPr id="18" name="그림 17" descr="지도이(가) 표시된 사진&#10;&#10;자동 생성된 설명">
              <a:extLst>
                <a:ext uri="{FF2B5EF4-FFF2-40B4-BE49-F238E27FC236}">
                  <a16:creationId xmlns:a16="http://schemas.microsoft.com/office/drawing/2014/main" id="{6A517A36-CDAA-4532-914E-F8E10242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0169" y="1241892"/>
              <a:ext cx="2451461" cy="1761385"/>
            </a:xfrm>
            <a:prstGeom prst="rect">
              <a:avLst/>
            </a:prstGeom>
          </p:spPr>
        </p:pic>
        <p:pic>
          <p:nvPicPr>
            <p:cNvPr id="20" name="그림 19" descr="지도이(가) 표시된 사진&#10;&#10;자동 생성된 설명">
              <a:extLst>
                <a:ext uri="{FF2B5EF4-FFF2-40B4-BE49-F238E27FC236}">
                  <a16:creationId xmlns:a16="http://schemas.microsoft.com/office/drawing/2014/main" id="{CE412C3B-906F-46B7-AB28-44F44A24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029" y="1241892"/>
              <a:ext cx="2299176" cy="1761385"/>
            </a:xfrm>
            <a:prstGeom prst="rect">
              <a:avLst/>
            </a:prstGeom>
          </p:spPr>
        </p:pic>
        <p:pic>
          <p:nvPicPr>
            <p:cNvPr id="24" name="그림 23" descr="지도이(가) 표시된 사진&#10;&#10;자동 생성된 설명">
              <a:extLst>
                <a:ext uri="{FF2B5EF4-FFF2-40B4-BE49-F238E27FC236}">
                  <a16:creationId xmlns:a16="http://schemas.microsoft.com/office/drawing/2014/main" id="{DF8D8F55-9AB6-4E56-9BF4-E600E2745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7729"/>
            <a:stretch/>
          </p:blipFill>
          <p:spPr>
            <a:xfrm>
              <a:off x="1141372" y="3251879"/>
              <a:ext cx="2289320" cy="1625248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015511" y="932925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쾌적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134157" y="93292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관심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53219" y="927772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주의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94776" y="294291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불쾌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09317" y="294291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심각</a:t>
              </a: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6679743" y="1708313"/>
              <a:ext cx="2463047" cy="2589928"/>
              <a:chOff x="6603627" y="1402953"/>
              <a:chExt cx="2463047" cy="2589928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1669530"/>
                <a:ext cx="540942" cy="378612"/>
              </a:xfrm>
              <a:prstGeom prst="rect">
                <a:avLst/>
              </a:prstGeom>
              <a:solidFill>
                <a:srgbClr val="2E2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2113284"/>
                <a:ext cx="540942" cy="378612"/>
              </a:xfrm>
              <a:prstGeom prst="rect">
                <a:avLst/>
              </a:prstGeom>
              <a:solidFill>
                <a:srgbClr val="339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2557038"/>
                <a:ext cx="540942" cy="378612"/>
              </a:xfrm>
              <a:prstGeom prst="rect">
                <a:avLst/>
              </a:prstGeom>
              <a:solidFill>
                <a:srgbClr val="FF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3000792"/>
                <a:ext cx="540942" cy="378612"/>
              </a:xfrm>
              <a:prstGeom prst="rect">
                <a:avLst/>
              </a:prstGeom>
              <a:solidFill>
                <a:srgbClr val="FFB7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3444546"/>
                <a:ext cx="540942" cy="378612"/>
              </a:xfrm>
              <a:prstGeom prst="rect">
                <a:avLst/>
              </a:prstGeom>
              <a:solidFill>
                <a:srgbClr val="FF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320983" y="1620553"/>
                <a:ext cx="100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 ~ 250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320982" y="2111551"/>
                <a:ext cx="1293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251 ~ 750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320982" y="2556185"/>
                <a:ext cx="13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751~ 2250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320981" y="3047183"/>
                <a:ext cx="1579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2251 ~ 5625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320981" y="3491817"/>
                <a:ext cx="100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5626 ~ 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603627" y="1402953"/>
                <a:ext cx="2463047" cy="25899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360071" y="1154276"/>
              <a:ext cx="3102391" cy="435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모기 </a:t>
              </a:r>
              <a:r>
                <a:rPr lang="ko-KR" altLang="en-US" sz="1800" b="1" dirty="0" err="1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개체수에</a:t>
              </a:r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따른 모기지수</a:t>
              </a: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 적용 예시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3714796" y="811419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Folium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288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 및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한계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230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1AADF5-5E7F-4A48-BE68-B8DCA3D48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345" y="110837"/>
            <a:ext cx="8804155" cy="4358979"/>
          </a:xfrm>
        </p:spPr>
        <p:txBody>
          <a:bodyPr/>
          <a:lstStyle/>
          <a:p>
            <a:pPr marL="139697" indent="0">
              <a:buNone/>
            </a:pPr>
            <a:endParaRPr lang="ko-KR" altLang="en-US" dirty="0"/>
          </a:p>
        </p:txBody>
      </p:sp>
      <p:pic>
        <p:nvPicPr>
          <p:cNvPr id="5" name="그림 4" descr="남예은">
            <a:extLst>
              <a:ext uri="{FF2B5EF4-FFF2-40B4-BE49-F238E27FC236}">
                <a16:creationId xmlns:a16="http://schemas.microsoft.com/office/drawing/2014/main" id="{5ED95522-62F6-4467-BA4F-CCCD30BDA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624" y="419634"/>
            <a:ext cx="3308930" cy="3306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78502E-A293-447B-A525-191E9D88ED3B}"/>
              </a:ext>
            </a:extLst>
          </p:cNvPr>
          <p:cNvSpPr txBox="1"/>
          <p:nvPr/>
        </p:nvSpPr>
        <p:spPr>
          <a:xfrm>
            <a:off x="3934894" y="712811"/>
            <a:ext cx="1233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질병</a:t>
            </a:r>
            <a:r>
              <a:rPr lang="en-US" altLang="ko-KR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</a:t>
            </a:r>
            <a:r>
              <a:rPr lang="en-US" altLang="ko-KR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전염병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EE8B3-83D5-4A74-AA48-659D4CCBB7A3}"/>
              </a:ext>
            </a:extLst>
          </p:cNvPr>
          <p:cNvSpPr txBox="1"/>
          <p:nvPr/>
        </p:nvSpPr>
        <p:spPr>
          <a:xfrm>
            <a:off x="4849087" y="1597105"/>
            <a:ext cx="1427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방역 사업의 효율화 도모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E01BC-5D88-418E-A73D-D35B44B07A6B}"/>
              </a:ext>
            </a:extLst>
          </p:cNvPr>
          <p:cNvSpPr txBox="1"/>
          <p:nvPr/>
        </p:nvSpPr>
        <p:spPr>
          <a:xfrm>
            <a:off x="2940624" y="1888731"/>
            <a:ext cx="1343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 확대 적용 및 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982E3-BDC6-40AB-8EF6-EEF2604613A9}"/>
              </a:ext>
            </a:extLst>
          </p:cNvPr>
          <p:cNvSpPr txBox="1"/>
          <p:nvPr/>
        </p:nvSpPr>
        <p:spPr>
          <a:xfrm>
            <a:off x="4001652" y="2725682"/>
            <a:ext cx="1427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예산 절감 효과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EAF9A6-625F-4CD1-AD7D-B85B6F89CCB9}"/>
              </a:ext>
            </a:extLst>
          </p:cNvPr>
          <p:cNvSpPr txBox="1"/>
          <p:nvPr/>
        </p:nvSpPr>
        <p:spPr>
          <a:xfrm>
            <a:off x="5428670" y="705360"/>
            <a:ext cx="37153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기온 상승으로 예측되는 모기 증가와 관련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매개질환 감염병 위험에 선제적 대응  </a:t>
            </a:r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DEF9E68-6FE7-484E-8F77-B23336812099}"/>
              </a:ext>
            </a:extLst>
          </p:cNvPr>
          <p:cNvCxnSpPr/>
          <p:nvPr/>
        </p:nvCxnSpPr>
        <p:spPr>
          <a:xfrm>
            <a:off x="5562596" y="1228580"/>
            <a:ext cx="2916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60DAE08-4FE7-4EA9-AC36-67288E7AC145}"/>
              </a:ext>
            </a:extLst>
          </p:cNvPr>
          <p:cNvSpPr txBox="1"/>
          <p:nvPr/>
        </p:nvSpPr>
        <p:spPr>
          <a:xfrm>
            <a:off x="1018507" y="3048849"/>
            <a:ext cx="2916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방역 약품 감소에 따른 예산 절감 효과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FDC9E11-8DA6-4E3B-BD07-4C1891AE5713}"/>
              </a:ext>
            </a:extLst>
          </p:cNvPr>
          <p:cNvCxnSpPr>
            <a:cxnSpLocks/>
          </p:cNvCxnSpPr>
          <p:nvPr/>
        </p:nvCxnSpPr>
        <p:spPr>
          <a:xfrm>
            <a:off x="1018507" y="3340275"/>
            <a:ext cx="2728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43DAC59-5ECF-4E80-A6F2-9F3035193E50}"/>
              </a:ext>
            </a:extLst>
          </p:cNvPr>
          <p:cNvSpPr txBox="1"/>
          <p:nvPr/>
        </p:nvSpPr>
        <p:spPr>
          <a:xfrm>
            <a:off x="6259954" y="188283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활동성이 높은 지역에 방역을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집중함으로써 환경오염 위험 감소</a:t>
            </a:r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30A5F3E-30F3-4C99-8155-9FC6063C29EF}"/>
              </a:ext>
            </a:extLst>
          </p:cNvPr>
          <p:cNvCxnSpPr>
            <a:cxnSpLocks/>
          </p:cNvCxnSpPr>
          <p:nvPr/>
        </p:nvCxnSpPr>
        <p:spPr>
          <a:xfrm flipV="1">
            <a:off x="6276104" y="2406053"/>
            <a:ext cx="2443023" cy="4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EBECC28-4E70-4B04-A249-3BA3F98A284C}"/>
              </a:ext>
            </a:extLst>
          </p:cNvPr>
          <p:cNvSpPr txBox="1"/>
          <p:nvPr/>
        </p:nvSpPr>
        <p:spPr>
          <a:xfrm>
            <a:off x="652327" y="1680502"/>
            <a:ext cx="5417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예보제의 정확성 제고와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전국적으로 기술 확대 및 적용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65F3459-6305-4F2A-8823-330FF97D6766}"/>
              </a:ext>
            </a:extLst>
          </p:cNvPr>
          <p:cNvCxnSpPr/>
          <p:nvPr/>
        </p:nvCxnSpPr>
        <p:spPr>
          <a:xfrm>
            <a:off x="652328" y="2203721"/>
            <a:ext cx="21001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화살표: 오각형 37">
            <a:extLst>
              <a:ext uri="{FF2B5EF4-FFF2-40B4-BE49-F238E27FC236}">
                <a16:creationId xmlns:a16="http://schemas.microsoft.com/office/drawing/2014/main" id="{3947F516-6F56-4B83-9822-36DE0822A07F}"/>
              </a:ext>
            </a:extLst>
          </p:cNvPr>
          <p:cNvSpPr/>
          <p:nvPr/>
        </p:nvSpPr>
        <p:spPr>
          <a:xfrm>
            <a:off x="304801" y="3999346"/>
            <a:ext cx="8414327" cy="937328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8"/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서울시는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구역에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(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디지털 모기 측정기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설치해두고 있지만 자치구별이 아닌 서울 전체 합산 모기 데이터만 공개하기 때문에 구별 지리적인 특성을 반영하지 못하였다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구별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데이터가 공개된다면 녹지나 고도 같은 지리 데이터도 적용할 수 있어서 좀 더 정확한 예측이 가능할 것으로 기대된다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solidFill>
                <a:srgbClr val="000000"/>
              </a:solidFill>
              <a:latin typeface="12롯데마트드림Bold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E4D668-2D1A-4E7D-BDEC-B15FF4F1C9E3}"/>
              </a:ext>
            </a:extLst>
          </p:cNvPr>
          <p:cNvSpPr/>
          <p:nvPr/>
        </p:nvSpPr>
        <p:spPr>
          <a:xfrm>
            <a:off x="7292340" y="86868"/>
            <a:ext cx="1851660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 및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한계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제목 2">
            <a:extLst>
              <a:ext uri="{FF2B5EF4-FFF2-40B4-BE49-F238E27FC236}">
                <a16:creationId xmlns:a16="http://schemas.microsoft.com/office/drawing/2014/main" id="{8F858B5D-8890-42A1-9667-D04551E0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</p:spPr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18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연구의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한계점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F7C0951F-E6F5-453D-B374-C21EF3CE5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57" y="1131064"/>
            <a:ext cx="2266417" cy="3203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5BC99B-CFDA-4E01-A702-571A25007CC9}"/>
              </a:ext>
            </a:extLst>
          </p:cNvPr>
          <p:cNvSpPr txBox="1"/>
          <p:nvPr/>
        </p:nvSpPr>
        <p:spPr>
          <a:xfrm>
            <a:off x="1670401" y="4435684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출처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환경부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E4D668-2D1A-4E7D-BDEC-B15FF4F1C9E3}"/>
              </a:ext>
            </a:extLst>
          </p:cNvPr>
          <p:cNvSpPr/>
          <p:nvPr/>
        </p:nvSpPr>
        <p:spPr>
          <a:xfrm>
            <a:off x="7292340" y="86868"/>
            <a:ext cx="1851660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 및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한계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20082" y="2417862"/>
            <a:ext cx="17652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지형적 요소 고려 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안됨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098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781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B17D7DF-DFAF-44DA-956F-429DD4B6E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018292"/>
              </p:ext>
            </p:extLst>
          </p:nvPr>
        </p:nvGraphicFramePr>
        <p:xfrm>
          <a:off x="510540" y="1036320"/>
          <a:ext cx="8107681" cy="37033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323662445"/>
                    </a:ext>
                  </a:extLst>
                </a:gridCol>
                <a:gridCol w="1472360">
                  <a:extLst>
                    <a:ext uri="{9D8B030D-6E8A-4147-A177-3AD203B41FA5}">
                      <a16:colId xmlns:a16="http://schemas.microsoft.com/office/drawing/2014/main" val="4052007916"/>
                    </a:ext>
                  </a:extLst>
                </a:gridCol>
                <a:gridCol w="6315281">
                  <a:extLst>
                    <a:ext uri="{9D8B030D-6E8A-4147-A177-3AD203B41FA5}">
                      <a16:colId xmlns:a16="http://schemas.microsoft.com/office/drawing/2014/main" val="955278119"/>
                    </a:ext>
                  </a:extLst>
                </a:gridCol>
              </a:tblGrid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김형림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232731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고아름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시각화 프로젝트를 통해 데이터 수집부터 분석까지 전반적인 과정을 직접 수행해 볼 수 있었습니다</a:t>
                      </a:r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팀원들과 다양한 의견을 나누면서 새로운 변수와 관련하여 심도 깊게 논의할 수 있었고 미처 생각하지 못한 여러 부분을 고려할 수 있었습니다</a:t>
                      </a:r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</a:t>
                      </a:r>
                      <a:r>
                        <a:rPr lang="ko-KR" altLang="en-US" dirty="0" err="1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전처리부터</a:t>
                      </a:r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모델 선정</a:t>
                      </a:r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분석까지 너무나 </a:t>
                      </a:r>
                      <a:r>
                        <a:rPr lang="ko-KR" altLang="en-US" dirty="0" err="1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막연했지만</a:t>
                      </a:r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팀원들 덕분에 많은</a:t>
                      </a:r>
                      <a:r>
                        <a:rPr lang="ko-KR" altLang="en-US" baseline="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것을 배우고 </a:t>
                      </a:r>
                      <a:r>
                        <a:rPr lang="ko-KR" altLang="en-US" baseline="0" dirty="0" err="1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해내갔습니다</a:t>
                      </a:r>
                      <a:r>
                        <a:rPr lang="en-US" altLang="ko-KR" baseline="0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557484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남예은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이번 프로젝트를 통해서 통계</a:t>
                      </a:r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분석등</a:t>
                      </a:r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어려웠던 부분에 대한 이해도 증가와 다양한 툴을 익히고 사용할 수 있어서 좋았습니다</a:t>
                      </a:r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또한 즉각적인 피드백과 함께 문제를 해결했을 때마다 서로 격려하며 결과물을 만들어 가는 과정에서 </a:t>
                      </a:r>
                      <a:r>
                        <a:rPr lang="ko-KR" altLang="en-US" dirty="0" err="1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팀원들에게서도</a:t>
                      </a:r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많은것을</a:t>
                      </a:r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배울 수 있었습니다</a:t>
                      </a:r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부족했던 저를 많이 도와준 </a:t>
                      </a:r>
                      <a:r>
                        <a:rPr lang="ko-KR" altLang="en-US" dirty="0" err="1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형림님과</a:t>
                      </a:r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아름님과</a:t>
                      </a:r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함께여서 더 특별하고 값진 </a:t>
                      </a:r>
                      <a:r>
                        <a:rPr lang="ko-KR" altLang="en-US" dirty="0" err="1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경험이었던거</a:t>
                      </a:r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같습니다</a:t>
                      </a:r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너무나 </a:t>
                      </a:r>
                      <a:r>
                        <a:rPr lang="ko-KR" altLang="en-US" dirty="0" err="1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뜻깊은</a:t>
                      </a:r>
                      <a:r>
                        <a:rPr lang="ko-KR" altLang="en-US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시간이었습니다</a:t>
                      </a:r>
                      <a:r>
                        <a:rPr lang="en-US" altLang="ko-KR" dirty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820122"/>
                  </a:ext>
                </a:extLst>
              </a:tr>
            </a:tbl>
          </a:graphicData>
        </a:graphic>
      </p:graphicFrame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FBACE75A-754E-4314-B570-1C640EF00DAC}"/>
              </a:ext>
            </a:extLst>
          </p:cNvPr>
          <p:cNvSpPr/>
          <p:nvPr/>
        </p:nvSpPr>
        <p:spPr>
          <a:xfrm>
            <a:off x="878899" y="1036320"/>
            <a:ext cx="1308042" cy="120404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91" y="3455011"/>
            <a:ext cx="1284629" cy="12846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9DFED1-BD69-48D1-ABFE-4F57CF1C8F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6" t="13277" r="18495" b="27989"/>
          <a:stretch/>
        </p:blipFill>
        <p:spPr>
          <a:xfrm>
            <a:off x="947311" y="2300904"/>
            <a:ext cx="1201529" cy="119694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140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구성원 및 역할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56834CC-7F56-4516-B26B-37B3BCAEEDB8}"/>
              </a:ext>
            </a:extLst>
          </p:cNvPr>
          <p:cNvSpPr/>
          <p:nvPr/>
        </p:nvSpPr>
        <p:spPr>
          <a:xfrm>
            <a:off x="3728635" y="2452333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총괄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전처리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모델링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9486966-7F72-4D7A-828D-AB8ADCDF2575}"/>
              </a:ext>
            </a:extLst>
          </p:cNvPr>
          <p:cNvSpPr/>
          <p:nvPr/>
        </p:nvSpPr>
        <p:spPr>
          <a:xfrm>
            <a:off x="5383623" y="2452333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검증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EBC2561-EC8A-47D0-B4A1-EC53BB5F3DA9}"/>
              </a:ext>
            </a:extLst>
          </p:cNvPr>
          <p:cNvSpPr/>
          <p:nvPr/>
        </p:nvSpPr>
        <p:spPr>
          <a:xfrm>
            <a:off x="7038611" y="2452332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 검정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BACE75A-754E-4314-B570-1C640EF00DAC}"/>
              </a:ext>
            </a:extLst>
          </p:cNvPr>
          <p:cNvSpPr/>
          <p:nvPr/>
        </p:nvSpPr>
        <p:spPr>
          <a:xfrm>
            <a:off x="3728635" y="1016499"/>
            <a:ext cx="1450949" cy="137663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915E2C-E51F-4128-AC77-615A0A463945}"/>
              </a:ext>
            </a:extLst>
          </p:cNvPr>
          <p:cNvSpPr/>
          <p:nvPr/>
        </p:nvSpPr>
        <p:spPr>
          <a:xfrm>
            <a:off x="3728634" y="659568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김형림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56C71F0-F384-46A4-8C91-C72946504CC6}"/>
              </a:ext>
            </a:extLst>
          </p:cNvPr>
          <p:cNvSpPr/>
          <p:nvPr/>
        </p:nvSpPr>
        <p:spPr>
          <a:xfrm>
            <a:off x="5383623" y="659568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고아름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55ED40-040B-442B-A03B-0C16F73B131B}"/>
              </a:ext>
            </a:extLst>
          </p:cNvPr>
          <p:cNvSpPr/>
          <p:nvPr/>
        </p:nvSpPr>
        <p:spPr>
          <a:xfrm>
            <a:off x="7038610" y="659568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남예은</a:t>
            </a:r>
          </a:p>
        </p:txBody>
      </p:sp>
      <p:pic>
        <p:nvPicPr>
          <p:cNvPr id="17" name="Picture 4" descr="깃허브(GitHub)의 공식 마스코트 옥토캣">
            <a:extLst>
              <a:ext uri="{FF2B5EF4-FFF2-40B4-BE49-F238E27FC236}">
                <a16:creationId xmlns:a16="http://schemas.microsoft.com/office/drawing/2014/main" id="{026F5FD8-E48C-4FBC-94F3-883D4AA1D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1" r="23008"/>
          <a:stretch/>
        </p:blipFill>
        <p:spPr bwMode="auto">
          <a:xfrm>
            <a:off x="592338" y="881880"/>
            <a:ext cx="2385904" cy="22067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561;p56">
            <a:extLst>
              <a:ext uri="{FF2B5EF4-FFF2-40B4-BE49-F238E27FC236}">
                <a16:creationId xmlns:a16="http://schemas.microsoft.com/office/drawing/2014/main" id="{16CDB1FF-0177-47D8-B1DE-234525432C96}"/>
              </a:ext>
            </a:extLst>
          </p:cNvPr>
          <p:cNvSpPr txBox="1">
            <a:spLocks/>
          </p:cNvSpPr>
          <p:nvPr/>
        </p:nvSpPr>
        <p:spPr>
          <a:xfrm>
            <a:off x="654440" y="3088593"/>
            <a:ext cx="2261700" cy="1270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altLang="ko-KR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Synergy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깃허브</a:t>
            </a: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마스코트 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</a:t>
            </a:r>
            <a:r>
              <a:rPr lang="ko-KR" altLang="en-US" sz="10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옥토캣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',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고양이인 줄 알았는데 문어였다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?!</a:t>
            </a:r>
          </a:p>
          <a:p>
            <a:pPr algn="ctr">
              <a:buClr>
                <a:schemeClr val="dk1"/>
              </a:buClr>
              <a:buSzPts val="1100"/>
            </a:pPr>
            <a:endParaRPr lang="en-US" altLang="ko-KR" sz="10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다양한 사람들이 모여 시너지를 내는 팀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!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50" y="1014962"/>
            <a:ext cx="1379709" cy="13797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058C4E4-AFAB-4C92-9927-A387CA3BDD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6" t="13277" r="18495" b="27989"/>
          <a:stretch/>
        </p:blipFill>
        <p:spPr>
          <a:xfrm>
            <a:off x="5454863" y="1018693"/>
            <a:ext cx="1379709" cy="137444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212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참고문헌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44C62-9883-42E3-867F-36E66B2E385E}"/>
              </a:ext>
            </a:extLst>
          </p:cNvPr>
          <p:cNvSpPr txBox="1"/>
          <p:nvPr/>
        </p:nvSpPr>
        <p:spPr>
          <a:xfrm>
            <a:off x="355180" y="959742"/>
            <a:ext cx="84336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김태규 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「주간 건강과 질병 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 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- 2020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국내 일본뇌염 매개모기 발생 감시 현황」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p.802, p.1016~1017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이동우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「모기 활동성 예측을 위한 기상 데이터에서 인접성 향상을 위한 연구」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국민대학교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p.1~8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임영미 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「동네예보자료를 활용한 수도권 모기예측 지수 개발」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한국기상학회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황세영 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기반 기후 데이터를 활용한 모기 개체 수 예측」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순천대학교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p.1~3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정해관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「기상자료와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수도권 모기 활동지수 개발」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수도권기상청 기후서비스과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「주요환경변화에 따른 미래 감염병의 발생 양상」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질병관리본부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미래감염병대비과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p.1024~1028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「한국 기후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 평가보고서」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환경부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채수미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2014,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「기온과 지역 특성이 말라리아 발생에 미치는 영향」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51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Thanks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9" name="Google Shape;649;p62"/>
          <p:cNvSpPr txBox="1"/>
          <p:nvPr/>
        </p:nvSpPr>
        <p:spPr>
          <a:xfrm>
            <a:off x="713225" y="1630928"/>
            <a:ext cx="38412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Do you have any question?</a:t>
            </a:r>
            <a:endParaRPr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0707" t="11653" r="12727" b="11406"/>
          <a:stretch/>
        </p:blipFill>
        <p:spPr>
          <a:xfrm>
            <a:off x="713225" y="2089260"/>
            <a:ext cx="2596535" cy="2609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09760" y="2609037"/>
            <a:ext cx="2390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STOP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Mosquito!!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 변화와 모기매체 질병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861" y="1267189"/>
            <a:ext cx="3346459" cy="19622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448" r="4574"/>
          <a:stretch/>
        </p:blipFill>
        <p:spPr>
          <a:xfrm>
            <a:off x="454630" y="1201426"/>
            <a:ext cx="3690212" cy="20989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361616" y="761200"/>
            <a:ext cx="158904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변화와 모기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961929" y="76120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모기매개 질병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03103" y="3371243"/>
            <a:ext cx="3993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일평균기온 혹은 최고기온이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상승함에 따라 일주일 후 모기 성체 개체수가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27%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증가할 가능성이 있으며 상대습도와 강수량은 양의 상관성을 보임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변화로 기온 상승 시 매개모기의 밀도 증가가 예상되며 이로 인해서 환자수가 다시 증가할 가능성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771351" y="3326446"/>
            <a:ext cx="3925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변화에 의해 우리나라에서 발생될 모기매개 감염병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삼일열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말라리아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일본뇌염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해외 유입 예상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감염병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뎅기열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황열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웨스트나일열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치쿤구니야열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열대열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말라리아 등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말라리아 환자가 밀집되어 있는 서울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인천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강원에서 기온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상승 시 발생 위험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10.8%, 12.7%, 14.2%, 20.8%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2516" y="455829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 </a:t>
            </a:r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「주요환경변화에 따른 미래 </a:t>
            </a:r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감염병의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발생 양상」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질병관리본부 </a:t>
            </a:r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미래감염병대비과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p.1024~1028</a:t>
            </a:r>
            <a:endParaRPr lang="en-US" altLang="ko-KR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「한국 기후 변화 평가보고서」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환경부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채수미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2014,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「기온과 지역 특성이 말라리아 발생에 미치는 영향」</a:t>
            </a:r>
          </a:p>
        </p:txBody>
      </p:sp>
    </p:spTree>
    <p:extLst>
      <p:ext uri="{BB962C8B-B14F-4D97-AF65-F5344CB8AC3E}">
        <p14:creationId xmlns:p14="http://schemas.microsoft.com/office/powerpoint/2010/main" val="428114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5" y="98157"/>
            <a:ext cx="7717500" cy="572700"/>
          </a:xfrm>
        </p:spPr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발생 요인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모기채집 방법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모기예보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41817C-0B89-46E5-89E8-A91553821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0" t="9437" r="6312"/>
          <a:stretch/>
        </p:blipFill>
        <p:spPr>
          <a:xfrm>
            <a:off x="6531264" y="1433136"/>
            <a:ext cx="1948433" cy="1984202"/>
          </a:xfrm>
          <a:prstGeom prst="rect">
            <a:avLst/>
          </a:prstGeom>
        </p:spPr>
      </p:pic>
      <p:pic>
        <p:nvPicPr>
          <p:cNvPr id="1026" name="Picture 2" descr="https://mblogthumb-phinf.pstatic.net/20120504_83/etndcoltd_1336063905952zkMem_PNG/%B8%F0%B1%E2%C0%C7_%BB%FD%C8%B0%BB%E7.png?type=w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87" y="1393447"/>
            <a:ext cx="2203222" cy="202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33058" y="3476320"/>
            <a:ext cx="273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유충 기간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~ 2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</a:t>
            </a:r>
            <a:endParaRPr lang="en-US" altLang="ko-KR" sz="1200" dirty="0">
              <a:solidFill>
                <a:schemeClr val="tx1"/>
              </a:solidFill>
              <a:highlight>
                <a:srgbClr val="FFFF99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산란수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30 ~ 100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/1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종류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빨간집모기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작은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빨간집모기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동양집모기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반점날개모기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금빛숲모기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흰줄숲모기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등줄숲모기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토고숲모기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934237" y="80625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모기의 생활사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3661" y="3476320"/>
            <a:ext cx="273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DMS(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디지털 모기 측정기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활용하여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개체수를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계측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유인제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방출구에서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</a:t>
            </a:r>
            <a:r>
              <a:rPr lang="en-US" altLang="ko-KR" sz="1200" baseline="-25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방출시켜 유인된 모기가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흡입구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근처에 오면 흡입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/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진공방식으로 흡입된 모기가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카운팅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센서를 지나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자동계수</a:t>
            </a:r>
            <a:endParaRPr lang="ko-KR" altLang="en-US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3804840" y="80625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모기채집 방법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6790511" y="80625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모기예보제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266" y="1433136"/>
            <a:ext cx="3001741" cy="19842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89332" y="3476320"/>
            <a:ext cx="2736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서울지역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모기발생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상황을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지수화하여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모기발생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단계별 시민행동요령을 알려주는 일일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모기발생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예보서비스</a:t>
            </a:r>
            <a:endParaRPr lang="ko-KR" altLang="en-US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89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</p:spPr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목표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2AE78E-B49A-413B-863B-44361B57172D}"/>
              </a:ext>
            </a:extLst>
          </p:cNvPr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951" r="2068" b="65098"/>
          <a:stretch/>
        </p:blipFill>
        <p:spPr>
          <a:xfrm>
            <a:off x="241844" y="616002"/>
            <a:ext cx="7813040" cy="16667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951" t="41723" r="51428" b="4380"/>
          <a:stretch/>
        </p:blipFill>
        <p:spPr>
          <a:xfrm>
            <a:off x="353288" y="2530269"/>
            <a:ext cx="3795076" cy="25739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50301" t="41002" r="2068" b="4381"/>
          <a:stretch/>
        </p:blipFill>
        <p:spPr>
          <a:xfrm>
            <a:off x="4747401" y="2530269"/>
            <a:ext cx="3684269" cy="2478493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353288" y="2406512"/>
            <a:ext cx="8150632" cy="0"/>
          </a:xfrm>
          <a:prstGeom prst="line">
            <a:avLst/>
          </a:prstGeom>
          <a:ln w="57150">
            <a:solidFill>
              <a:srgbClr val="0168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399280" y="2507169"/>
            <a:ext cx="0" cy="2436601"/>
          </a:xfrm>
          <a:prstGeom prst="line">
            <a:avLst/>
          </a:prstGeom>
          <a:ln w="6350">
            <a:solidFill>
              <a:srgbClr val="87B7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482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20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DB87A131-2D06-4668-A975-32CE23DC6EA7}"/>
              </a:ext>
            </a:extLst>
          </p:cNvPr>
          <p:cNvGraphicFramePr>
            <a:graphicFrameLocks noGrp="1"/>
          </p:cNvGraphicFramePr>
          <p:nvPr/>
        </p:nvGraphicFramePr>
        <p:xfrm>
          <a:off x="390973" y="988771"/>
          <a:ext cx="8362051" cy="19253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318498">
                  <a:extLst>
                    <a:ext uri="{9D8B030D-6E8A-4147-A177-3AD203B41FA5}">
                      <a16:colId xmlns:a16="http://schemas.microsoft.com/office/drawing/2014/main" val="4166989461"/>
                    </a:ext>
                  </a:extLst>
                </a:gridCol>
                <a:gridCol w="2716906">
                  <a:extLst>
                    <a:ext uri="{9D8B030D-6E8A-4147-A177-3AD203B41FA5}">
                      <a16:colId xmlns:a16="http://schemas.microsoft.com/office/drawing/2014/main" val="3448888502"/>
                    </a:ext>
                  </a:extLst>
                </a:gridCol>
                <a:gridCol w="1422380">
                  <a:extLst>
                    <a:ext uri="{9D8B030D-6E8A-4147-A177-3AD203B41FA5}">
                      <a16:colId xmlns:a16="http://schemas.microsoft.com/office/drawing/2014/main" val="89482124"/>
                    </a:ext>
                  </a:extLst>
                </a:gridCol>
                <a:gridCol w="1300574">
                  <a:extLst>
                    <a:ext uri="{9D8B030D-6E8A-4147-A177-3AD203B41FA5}">
                      <a16:colId xmlns:a16="http://schemas.microsoft.com/office/drawing/2014/main" val="965387941"/>
                    </a:ext>
                  </a:extLst>
                </a:gridCol>
                <a:gridCol w="1603693">
                  <a:extLst>
                    <a:ext uri="{9D8B030D-6E8A-4147-A177-3AD203B41FA5}">
                      <a16:colId xmlns:a16="http://schemas.microsoft.com/office/drawing/2014/main" val="92292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설치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서울특별시의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설치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2021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보건환경연구원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개씩 총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50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4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포집내역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모기를 포함한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일자별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벌레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2015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~ 2020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보건환경연구원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매년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04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~ 11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65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일자별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종상기상관측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(ASOS)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기후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2015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~ 2020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기상청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423464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0856E72-2132-40E5-A7B0-61CBB9B0F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654459"/>
              </p:ext>
            </p:extLst>
          </p:nvPr>
        </p:nvGraphicFramePr>
        <p:xfrm>
          <a:off x="876141" y="3243294"/>
          <a:ext cx="7391717" cy="1401374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863918">
                  <a:extLst>
                    <a:ext uri="{9D8B030D-6E8A-4147-A177-3AD203B41FA5}">
                      <a16:colId xmlns:a16="http://schemas.microsoft.com/office/drawing/2014/main" val="2300172203"/>
                    </a:ext>
                  </a:extLst>
                </a:gridCol>
                <a:gridCol w="938530">
                  <a:extLst>
                    <a:ext uri="{9D8B030D-6E8A-4147-A177-3AD203B41FA5}">
                      <a16:colId xmlns:a16="http://schemas.microsoft.com/office/drawing/2014/main" val="3032645577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3387049220"/>
                    </a:ext>
                  </a:extLst>
                </a:gridCol>
                <a:gridCol w="1335405">
                  <a:extLst>
                    <a:ext uri="{9D8B030D-6E8A-4147-A177-3AD203B41FA5}">
                      <a16:colId xmlns:a16="http://schemas.microsoft.com/office/drawing/2014/main" val="2019147712"/>
                    </a:ext>
                  </a:extLst>
                </a:gridCol>
                <a:gridCol w="1717992">
                  <a:extLst>
                    <a:ext uri="{9D8B030D-6E8A-4147-A177-3AD203B41FA5}">
                      <a16:colId xmlns:a16="http://schemas.microsoft.com/office/drawing/2014/main" val="3298160051"/>
                    </a:ext>
                  </a:extLst>
                </a:gridCol>
                <a:gridCol w="1432242">
                  <a:extLst>
                    <a:ext uri="{9D8B030D-6E8A-4147-A177-3AD203B41FA5}">
                      <a16:colId xmlns:a16="http://schemas.microsoft.com/office/drawing/2014/main" val="4036468902"/>
                    </a:ext>
                  </a:extLst>
                </a:gridCol>
              </a:tblGrid>
              <a:tr h="26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loc_num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일강수량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steam_pressure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증기압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hPa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766089"/>
                  </a:ext>
                </a:extLst>
              </a:tr>
              <a:tr h="26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loc_name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지점명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accum_rain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누적 강수량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sunshine_time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합계 일조시간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hr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334393"/>
                  </a:ext>
                </a:extLst>
              </a:tr>
              <a:tr h="26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wind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풍속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(m/s)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sunshine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합계 일사량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(MJ/m2)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172153"/>
                  </a:ext>
                </a:extLst>
              </a:tr>
              <a:tr h="356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최저기온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dew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이슬점온도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ground_surface_temp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지면온도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507779"/>
                  </a:ext>
                </a:extLst>
              </a:tr>
              <a:tr h="26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최고기온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humidity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상대습도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(%)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※ </a:t>
                      </a:r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accum_rain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은  </a:t>
                      </a:r>
                      <a:r>
                        <a:rPr lang="en-US" altLang="ko-KR" sz="1100" dirty="0" err="1" smtClean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의 누적 합계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06910"/>
                  </a:ext>
                </a:extLst>
              </a:tr>
            </a:tbl>
          </a:graphicData>
        </a:graphic>
      </p:graphicFrame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BE6B04F-8FBB-4B60-9643-4620AF412605}"/>
              </a:ext>
            </a:extLst>
          </p:cNvPr>
          <p:cNvSpPr/>
          <p:nvPr/>
        </p:nvSpPr>
        <p:spPr>
          <a:xfrm>
            <a:off x="547409" y="2726459"/>
            <a:ext cx="241001" cy="516835"/>
          </a:xfrm>
          <a:custGeom>
            <a:avLst/>
            <a:gdLst>
              <a:gd name="connsiteX0" fmla="*/ 137634 w 241001"/>
              <a:gd name="connsiteY0" fmla="*/ 0 h 516835"/>
              <a:gd name="connsiteX1" fmla="*/ 2461 w 241001"/>
              <a:gd name="connsiteY1" fmla="*/ 326004 h 516835"/>
              <a:gd name="connsiteX2" fmla="*/ 241001 w 241001"/>
              <a:gd name="connsiteY2" fmla="*/ 516835 h 51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001" h="516835">
                <a:moveTo>
                  <a:pt x="137634" y="0"/>
                </a:moveTo>
                <a:cubicBezTo>
                  <a:pt x="61433" y="119932"/>
                  <a:pt x="-14767" y="239865"/>
                  <a:pt x="2461" y="326004"/>
                </a:cubicBezTo>
                <a:cubicBezTo>
                  <a:pt x="19689" y="412143"/>
                  <a:pt x="130345" y="464489"/>
                  <a:pt x="241001" y="516835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9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마트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160089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사용자 지정 1">
      <a:majorFont>
        <a:latin typeface="12롯데마트드림Bold"/>
        <a:ea typeface="12롯데마트드림Bold"/>
        <a:cs typeface=""/>
      </a:majorFont>
      <a:minorFont>
        <a:latin typeface="12롯데마트드림Bold"/>
        <a:ea typeface="12롯데마트드림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3262</TotalTime>
  <Words>1728</Words>
  <Application>Microsoft Office PowerPoint</Application>
  <PresentationFormat>화면 슬라이드 쇼(16:9)</PresentationFormat>
  <Paragraphs>415</Paragraphs>
  <Slides>31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12롯데마트드림Bold</vt:lpstr>
      <vt:lpstr>Barlow</vt:lpstr>
      <vt:lpstr>Montserrat</vt:lpstr>
      <vt:lpstr>나눔손글씨 나무정원</vt:lpstr>
      <vt:lpstr>나눔스퀘어</vt:lpstr>
      <vt:lpstr>나눔스퀘어 ExtraBold</vt:lpstr>
      <vt:lpstr>나눔스퀘어_ac ExtraBold</vt:lpstr>
      <vt:lpstr>맑은 고딕</vt:lpstr>
      <vt:lpstr>Arial</vt:lpstr>
      <vt:lpstr>Segoe UI Symbol</vt:lpstr>
      <vt:lpstr>Management Consulting Toolkit by Slidesgo</vt:lpstr>
      <vt:lpstr>기후 데이터를 활용한 모기 발생 예보</vt:lpstr>
      <vt:lpstr>1. 프로젝트 개요</vt:lpstr>
      <vt:lpstr>구성원 및 역할</vt:lpstr>
      <vt:lpstr>기후 변화와 모기매체 질병</vt:lpstr>
      <vt:lpstr>모기 발생 요인, 모기채집 방법, 서울시 모기예보</vt:lpstr>
      <vt:lpstr>프로젝트 목표</vt:lpstr>
      <vt:lpstr>2. 프로세싱</vt:lpstr>
      <vt:lpstr>데이터 수집</vt:lpstr>
      <vt:lpstr>데이터 마트</vt:lpstr>
      <vt:lpstr>PowerPoint 프레젠테이션</vt:lpstr>
      <vt:lpstr>데이터 전처리</vt:lpstr>
      <vt:lpstr>서울특별시 DMS 포집내역</vt:lpstr>
      <vt:lpstr>서울특별시 기후 데이터</vt:lpstr>
      <vt:lpstr>서울특별시 기후 데이터</vt:lpstr>
      <vt:lpstr>서울특별시 기후 데이터</vt:lpstr>
      <vt:lpstr>데이터 전처리</vt:lpstr>
      <vt:lpstr>데이터 프로세싱</vt:lpstr>
      <vt:lpstr>데이터 프로세싱</vt:lpstr>
      <vt:lpstr>데이터 분석</vt:lpstr>
      <vt:lpstr>데이터 분석</vt:lpstr>
      <vt:lpstr>데이터 분석</vt:lpstr>
      <vt:lpstr>데이터 분석</vt:lpstr>
      <vt:lpstr>데이터 분석</vt:lpstr>
      <vt:lpstr>모기지수 시각화</vt:lpstr>
      <vt:lpstr>3. 기대효과 및 한계점</vt:lpstr>
      <vt:lpstr>기대효과</vt:lpstr>
      <vt:lpstr>연구의 한계점</vt:lpstr>
      <vt:lpstr>4. 느낀점</vt:lpstr>
      <vt:lpstr>느낀점</vt:lpstr>
      <vt:lpstr>참고문헌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스마트그리드</dc:title>
  <dc:creator>admin</dc:creator>
  <cp:lastModifiedBy>admin</cp:lastModifiedBy>
  <cp:revision>190</cp:revision>
  <dcterms:modified xsi:type="dcterms:W3CDTF">2021-07-19T10:06:44Z</dcterms:modified>
</cp:coreProperties>
</file>